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2" r:id="rId2"/>
  </p:sldMasterIdLst>
  <p:notesMasterIdLst>
    <p:notesMasterId r:id="rId47"/>
  </p:notesMasterIdLst>
  <p:sldIdLst>
    <p:sldId id="256" r:id="rId3"/>
    <p:sldId id="271" r:id="rId4"/>
    <p:sldId id="398" r:id="rId5"/>
    <p:sldId id="399" r:id="rId6"/>
    <p:sldId id="290" r:id="rId7"/>
    <p:sldId id="262" r:id="rId8"/>
    <p:sldId id="298" r:id="rId9"/>
    <p:sldId id="264" r:id="rId10"/>
    <p:sldId id="297" r:id="rId11"/>
    <p:sldId id="265" r:id="rId12"/>
    <p:sldId id="394" r:id="rId13"/>
    <p:sldId id="393" r:id="rId14"/>
    <p:sldId id="286" r:id="rId15"/>
    <p:sldId id="257" r:id="rId16"/>
    <p:sldId id="287" r:id="rId17"/>
    <p:sldId id="288" r:id="rId18"/>
    <p:sldId id="258" r:id="rId19"/>
    <p:sldId id="260" r:id="rId20"/>
    <p:sldId id="395" r:id="rId21"/>
    <p:sldId id="396" r:id="rId22"/>
    <p:sldId id="397" r:id="rId23"/>
    <p:sldId id="295" r:id="rId24"/>
    <p:sldId id="267" r:id="rId25"/>
    <p:sldId id="400" r:id="rId26"/>
    <p:sldId id="276" r:id="rId27"/>
    <p:sldId id="270" r:id="rId28"/>
    <p:sldId id="269" r:id="rId29"/>
    <p:sldId id="274" r:id="rId30"/>
    <p:sldId id="275" r:id="rId31"/>
    <p:sldId id="277" r:id="rId32"/>
    <p:sldId id="296" r:id="rId33"/>
    <p:sldId id="268" r:id="rId34"/>
    <p:sldId id="272" r:id="rId35"/>
    <p:sldId id="273" r:id="rId36"/>
    <p:sldId id="278" r:id="rId37"/>
    <p:sldId id="279" r:id="rId38"/>
    <p:sldId id="263" r:id="rId39"/>
    <p:sldId id="282" r:id="rId40"/>
    <p:sldId id="283" r:id="rId41"/>
    <p:sldId id="386" r:id="rId42"/>
    <p:sldId id="338" r:id="rId43"/>
    <p:sldId id="340" r:id="rId44"/>
    <p:sldId id="387" r:id="rId45"/>
    <p:sldId id="259" r:id="rId46"/>
  </p:sldIdLst>
  <p:sldSz cx="12192000" cy="6858000"/>
  <p:notesSz cx="12192000" cy="6858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8">
          <p15:clr>
            <a:srgbClr val="A4A3A4"/>
          </p15:clr>
        </p15:guide>
        <p15:guide id="2" pos="100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103" d="100"/>
          <a:sy n="103" d="100"/>
        </p:scale>
        <p:origin x="792" y="108"/>
      </p:cViewPr>
      <p:guideLst>
        <p:guide orient="horz" pos="958"/>
        <p:guide pos="1005"/>
      </p:guideLst>
    </p:cSldViewPr>
  </p:slideViewPr>
  <p:notesTextViewPr>
    <p:cViewPr>
      <p:scale>
        <a:sx n="1" d="1"/>
        <a:sy n="1" d="1"/>
      </p:scale>
      <p:origin x="0" y="0"/>
    </p:cViewPr>
  </p:notesTextViewPr>
  <p:sorterViewPr>
    <p:cViewPr>
      <p:scale>
        <a:sx n="110" d="100"/>
        <a:sy n="110" d="100"/>
      </p:scale>
      <p:origin x="0" y="-1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EB694AE8-128B-4E7E-B2FE-054B60774D37}" type="datetimeFigureOut">
              <a:rPr lang="fr-FR" smtClean="0"/>
              <a:t>01/04/2026</a:t>
            </a:fld>
            <a:endParaRPr lang="fr-FR"/>
          </a:p>
        </p:txBody>
      </p:sp>
      <p:sp>
        <p:nvSpPr>
          <p:cNvPr id="4" name="Espace réservé de l'image des diapositives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F49A993C-F658-4543-BA16-5FDF16546949}" type="slidenum">
              <a:rPr lang="fr-FR" smtClean="0"/>
              <a:t>‹N°›</a:t>
            </a:fld>
            <a:endParaRPr lang="fr-FR"/>
          </a:p>
        </p:txBody>
      </p:sp>
    </p:spTree>
    <p:extLst>
      <p:ext uri="{BB962C8B-B14F-4D97-AF65-F5344CB8AC3E}">
        <p14:creationId xmlns:p14="http://schemas.microsoft.com/office/powerpoint/2010/main" val="3018353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49A993C-F658-4543-BA16-5FDF16546949}" type="slidenum">
              <a:rPr lang="fr-FR" smtClean="0"/>
              <a:t>1</a:t>
            </a:fld>
            <a:endParaRPr lang="fr-FR"/>
          </a:p>
        </p:txBody>
      </p:sp>
    </p:spTree>
    <p:extLst>
      <p:ext uri="{BB962C8B-B14F-4D97-AF65-F5344CB8AC3E}">
        <p14:creationId xmlns:p14="http://schemas.microsoft.com/office/powerpoint/2010/main" val="2020024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49A993C-F658-4543-BA16-5FDF16546949}" type="slidenum">
              <a:rPr lang="fr-FR" smtClean="0"/>
              <a:t>3</a:t>
            </a:fld>
            <a:endParaRPr lang="fr-FR"/>
          </a:p>
        </p:txBody>
      </p:sp>
    </p:spTree>
    <p:extLst>
      <p:ext uri="{BB962C8B-B14F-4D97-AF65-F5344CB8AC3E}">
        <p14:creationId xmlns:p14="http://schemas.microsoft.com/office/powerpoint/2010/main" val="1959050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endParaRPr dirty="0"/>
          </a:p>
        </p:txBody>
      </p:sp>
      <p:sp>
        <p:nvSpPr>
          <p:cNvPr id="4" name="Espace réservé du numéro de diapositive 3"/>
          <p:cNvSpPr>
            <a:spLocks noGrp="1"/>
          </p:cNvSpPr>
          <p:nvPr>
            <p:ph type="sldNum" sz="quarter" idx="5"/>
          </p:nvPr>
        </p:nvSpPr>
        <p:spPr bwMode="auto"/>
        <p:txBody>
          <a:bodyPr/>
          <a:lstStyle/>
          <a:p>
            <a:pPr>
              <a:defRPr/>
            </a:pPr>
            <a:fld id="{7264C9C9-B1A1-8042-B396-C5E4CF0779E1}" type="slidenum">
              <a:rPr lang="fr-FR"/>
              <a:t>40</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7264C9C9-B1A1-8042-B396-C5E4CF0779E1}" type="slidenum">
              <a:rPr lang="fr-FR" smtClean="0"/>
              <a:t>41</a:t>
            </a:fld>
            <a:endParaRPr lang="fr-FR"/>
          </a:p>
        </p:txBody>
      </p:sp>
    </p:spTree>
    <p:extLst>
      <p:ext uri="{BB962C8B-B14F-4D97-AF65-F5344CB8AC3E}">
        <p14:creationId xmlns:p14="http://schemas.microsoft.com/office/powerpoint/2010/main" val="1123060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7264C9C9-B1A1-8042-B396-C5E4CF0779E1}" type="slidenum">
              <a:rPr lang="fr-FR" smtClean="0"/>
              <a:t>42</a:t>
            </a:fld>
            <a:endParaRPr lang="fr-FR"/>
          </a:p>
        </p:txBody>
      </p:sp>
    </p:spTree>
    <p:extLst>
      <p:ext uri="{BB962C8B-B14F-4D97-AF65-F5344CB8AC3E}">
        <p14:creationId xmlns:p14="http://schemas.microsoft.com/office/powerpoint/2010/main" val="4007664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7264C9C9-B1A1-8042-B396-C5E4CF0779E1}" type="slidenum">
              <a:rPr lang="fr-FR" smtClean="0"/>
              <a:t>43</a:t>
            </a:fld>
            <a:endParaRPr lang="fr-FR"/>
          </a:p>
        </p:txBody>
      </p:sp>
    </p:spTree>
    <p:extLst>
      <p:ext uri="{BB962C8B-B14F-4D97-AF65-F5344CB8AC3E}">
        <p14:creationId xmlns:p14="http://schemas.microsoft.com/office/powerpoint/2010/main" val="2602705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7264C9C9-B1A1-8042-B396-C5E4CF0779E1}" type="slidenum">
              <a:rPr lang="fr-FR" smtClean="0"/>
              <a:t>44</a:t>
            </a:fld>
            <a:endParaRPr lang="fr-FR"/>
          </a:p>
        </p:txBody>
      </p:sp>
    </p:spTree>
    <p:extLst>
      <p:ext uri="{BB962C8B-B14F-4D97-AF65-F5344CB8AC3E}">
        <p14:creationId xmlns:p14="http://schemas.microsoft.com/office/powerpoint/2010/main" val="9008720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Diapositive de Titre - bleu">
    <p:spTree>
      <p:nvGrpSpPr>
        <p:cNvPr id="1" name=""/>
        <p:cNvGrpSpPr/>
        <p:nvPr/>
      </p:nvGrpSpPr>
      <p:grpSpPr bwMode="auto">
        <a:xfrm>
          <a:off x="0" y="0"/>
          <a:ext cx="0" cy="0"/>
          <a:chOff x="0" y="0"/>
          <a:chExt cx="0" cy="0"/>
        </a:xfrm>
      </p:grpSpPr>
      <p:sp>
        <p:nvSpPr>
          <p:cNvPr id="34" name="Rectangle 33"/>
          <p:cNvSpPr/>
          <p:nvPr userDrawn="1"/>
        </p:nvSpPr>
        <p:spPr bwMode="auto">
          <a:xfrm>
            <a:off x="-102549"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7" name="Arrondir un rectangle à un seul coin 23"/>
          <p:cNvSpPr/>
          <p:nvPr userDrawn="1"/>
        </p:nvSpPr>
        <p:spPr bwMode="auto">
          <a:xfrm flipV="1">
            <a:off x="489096" y="1160388"/>
            <a:ext cx="11220893" cy="4730048"/>
          </a:xfrm>
          <a:prstGeom prst="round1Rect">
            <a:avLst>
              <a:gd name="adj" fmla="val 26095"/>
            </a:avLst>
          </a:prstGeom>
          <a:solidFill>
            <a:srgbClr val="10B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8" name="Image 7"/>
          <p:cNvPicPr>
            <a:picLocks noChangeAspect="1"/>
          </p:cNvPicPr>
          <p:nvPr userDrawn="1"/>
        </p:nvPicPr>
        <p:blipFill>
          <a:blip r:embed="rId2"/>
          <a:stretch/>
        </p:blipFill>
        <p:spPr bwMode="auto">
          <a:xfrm>
            <a:off x="431039" y="5229595"/>
            <a:ext cx="11009593" cy="646327"/>
          </a:xfrm>
          <a:prstGeom prst="rect">
            <a:avLst/>
          </a:prstGeom>
        </p:spPr>
      </p:pic>
      <p:pic>
        <p:nvPicPr>
          <p:cNvPr id="9" name="Image 8"/>
          <p:cNvPicPr>
            <a:picLocks noChangeAspect="1"/>
          </p:cNvPicPr>
          <p:nvPr userDrawn="1"/>
        </p:nvPicPr>
        <p:blipFill>
          <a:blip r:embed="rId3"/>
          <a:stretch/>
        </p:blipFill>
        <p:spPr bwMode="auto">
          <a:xfrm>
            <a:off x="9855566" y="4049580"/>
            <a:ext cx="1585066" cy="1585066"/>
          </a:xfrm>
          <a:prstGeom prst="rect">
            <a:avLst/>
          </a:prstGeom>
        </p:spPr>
      </p:pic>
      <p:sp>
        <p:nvSpPr>
          <p:cNvPr id="2" name="Titre 1"/>
          <p:cNvSpPr>
            <a:spLocks noGrp="1"/>
          </p:cNvSpPr>
          <p:nvPr>
            <p:ph type="title" hasCustomPrompt="1"/>
          </p:nvPr>
        </p:nvSpPr>
        <p:spPr bwMode="auto">
          <a:xfrm>
            <a:off x="735651" y="1689309"/>
            <a:ext cx="10515600" cy="2212351"/>
          </a:xfrm>
          <a:prstGeom prst="rect">
            <a:avLst/>
          </a:prstGeom>
        </p:spPr>
        <p:txBody>
          <a:bodyPr/>
          <a:lstStyle>
            <a:lvl1pPr>
              <a:defRPr sz="7200" b="1">
                <a:solidFill>
                  <a:schemeClr val="bg1"/>
                </a:solidFill>
                <a:latin typeface="Fira Sans SemiBold"/>
              </a:defRPr>
            </a:lvl1pPr>
          </a:lstStyle>
          <a:p>
            <a:pPr>
              <a:defRPr/>
            </a:pPr>
            <a:r>
              <a:rPr lang="fr-FR"/>
              <a:t>Titre de</a:t>
            </a:r>
            <a:br>
              <a:rPr lang="fr-FR"/>
            </a:br>
            <a:r>
              <a:rPr lang="fr-FR"/>
              <a:t>la présentation</a:t>
            </a:r>
            <a:endParaRPr/>
          </a:p>
        </p:txBody>
      </p:sp>
      <p:sp>
        <p:nvSpPr>
          <p:cNvPr id="20" name="ZoneTexte 19"/>
          <p:cNvSpPr txBox="1"/>
          <p:nvPr userDrawn="1"/>
        </p:nvSpPr>
        <p:spPr bwMode="auto">
          <a:xfrm>
            <a:off x="11691815" y="1008193"/>
            <a:ext cx="593969" cy="830997"/>
          </a:xfrm>
          <a:prstGeom prst="rect">
            <a:avLst/>
          </a:prstGeom>
          <a:noFill/>
        </p:spPr>
        <p:txBody>
          <a:bodyPr wrap="square" rtlCol="0">
            <a:spAutoFit/>
          </a:bodyPr>
          <a:lstStyle/>
          <a:p>
            <a:pPr>
              <a:defRPr/>
            </a:pPr>
            <a:fld id="{103F9529-15E7-479F-94DE-B300490E61FE}" type="slidenum">
              <a:rPr lang="fr-FR" sz="2400">
                <a:solidFill>
                  <a:srgbClr val="A5B1C2"/>
                </a:solidFill>
              </a:rPr>
              <a:t>‹N°›</a:t>
            </a:fld>
            <a:endParaRPr lang="fr-FR" sz="2400">
              <a:solidFill>
                <a:srgbClr val="A5B1C2"/>
              </a:solidFill>
            </a:endParaRPr>
          </a:p>
        </p:txBody>
      </p:sp>
      <p:cxnSp>
        <p:nvCxnSpPr>
          <p:cNvPr id="21" name="Connecteur droit 20"/>
          <p:cNvCxnSpPr>
            <a:cxnSpLocks/>
          </p:cNvCxnSpPr>
          <p:nvPr userDrawn="1"/>
        </p:nvCxnSpPr>
        <p:spPr bwMode="auto">
          <a:xfrm>
            <a:off x="11746520" y="1430782"/>
            <a:ext cx="548625"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Espace réservé du texte 26"/>
          <p:cNvSpPr>
            <a:spLocks noGrp="1"/>
          </p:cNvSpPr>
          <p:nvPr>
            <p:ph type="body" sz="quarter" idx="15" hasCustomPrompt="1"/>
          </p:nvPr>
        </p:nvSpPr>
        <p:spPr bwMode="auto">
          <a:xfrm>
            <a:off x="382399" y="6038356"/>
            <a:ext cx="4572000" cy="646113"/>
          </a:xfrm>
          <a:prstGeom prst="rect">
            <a:avLst/>
          </a:prstGeom>
        </p:spPr>
        <p:txBody>
          <a:bodyPr>
            <a:normAutofit/>
          </a:bodyPr>
          <a:lstStyle>
            <a:lvl1pPr marL="0" indent="0">
              <a:buNone/>
              <a:defRPr sz="1800">
                <a:latin typeface="Fira Sans Book"/>
              </a:defRPr>
            </a:lvl1pPr>
          </a:lstStyle>
          <a:p>
            <a:pPr lvl="0">
              <a:defRPr/>
            </a:pPr>
            <a:r>
              <a:rPr lang="fr-FR"/>
              <a:t>Texte complémentaire texte complémentaire</a:t>
            </a:r>
            <a:endParaRPr/>
          </a:p>
        </p:txBody>
      </p:sp>
      <p:sp>
        <p:nvSpPr>
          <p:cNvPr id="29" name="Espace réservé du texte 13"/>
          <p:cNvSpPr>
            <a:spLocks noGrp="1"/>
          </p:cNvSpPr>
          <p:nvPr>
            <p:ph type="body" sz="quarter" idx="13" hasCustomPrompt="1"/>
          </p:nvPr>
        </p:nvSpPr>
        <p:spPr bwMode="auto">
          <a:xfrm>
            <a:off x="7207704" y="227045"/>
            <a:ext cx="4502285" cy="467276"/>
          </a:xfrm>
          <a:prstGeom prst="rect">
            <a:avLst/>
          </a:prstGeom>
        </p:spPr>
        <p:txBody>
          <a:bodyPr>
            <a:noAutofit/>
          </a:bodyPr>
          <a:lstStyle>
            <a:lvl1pPr marL="0" indent="0" algn="r">
              <a:buNone/>
              <a:defRPr sz="3000">
                <a:solidFill>
                  <a:srgbClr val="10B6E2"/>
                </a:solidFill>
                <a:latin typeface="Fira Sans Medium"/>
              </a:defRPr>
            </a:lvl1pPr>
          </a:lstStyle>
          <a:p>
            <a:pPr lvl="0">
              <a:defRPr/>
            </a:pPr>
            <a:r>
              <a:rPr lang="fr-FR"/>
              <a:t>Date de la présentation</a:t>
            </a:r>
            <a:endParaRPr/>
          </a:p>
        </p:txBody>
      </p:sp>
      <p:sp>
        <p:nvSpPr>
          <p:cNvPr id="30" name="Espace réservé du texte 18"/>
          <p:cNvSpPr>
            <a:spLocks noGrp="1"/>
          </p:cNvSpPr>
          <p:nvPr>
            <p:ph type="body" sz="quarter" idx="14" hasCustomPrompt="1"/>
          </p:nvPr>
        </p:nvSpPr>
        <p:spPr bwMode="auto">
          <a:xfrm>
            <a:off x="7207704" y="727130"/>
            <a:ext cx="4502285" cy="357052"/>
          </a:xfrm>
          <a:prstGeom prst="rect">
            <a:avLst/>
          </a:prstGeom>
        </p:spPr>
        <p:txBody>
          <a:bodyPr>
            <a:normAutofit/>
          </a:bodyPr>
          <a:lstStyle>
            <a:lvl1pPr marL="0" indent="0" algn="r">
              <a:buNone/>
              <a:defRPr sz="1600">
                <a:latin typeface="Fira Sans"/>
              </a:defRPr>
            </a:lvl1pPr>
          </a:lstStyle>
          <a:p>
            <a:pPr lvl="0">
              <a:defRPr/>
            </a:pPr>
            <a:r>
              <a:rPr lang="fr-FR"/>
              <a:t>Lieu de la présentation</a:t>
            </a:r>
            <a:endParaRPr/>
          </a:p>
        </p:txBody>
      </p:sp>
      <p:pic>
        <p:nvPicPr>
          <p:cNvPr id="13" name="Image 12">
            <a:extLst>
              <a:ext uri="{FF2B5EF4-FFF2-40B4-BE49-F238E27FC236}">
                <a16:creationId xmlns:a16="http://schemas.microsoft.com/office/drawing/2014/main" id="{15B18EF4-A29B-4367-A56B-AC91DB4B09AB}"/>
              </a:ext>
            </a:extLst>
          </p:cNvPr>
          <p:cNvPicPr>
            <a:picLocks noChangeAspect="1"/>
          </p:cNvPicPr>
          <p:nvPr userDrawn="1"/>
        </p:nvPicPr>
        <p:blipFill>
          <a:blip r:embed="rId4"/>
          <a:stretch>
            <a:fillRect/>
          </a:stretch>
        </p:blipFill>
        <p:spPr>
          <a:xfrm>
            <a:off x="158893" y="227127"/>
            <a:ext cx="2606385" cy="668062"/>
          </a:xfrm>
          <a:prstGeom prst="rect">
            <a:avLst/>
          </a:prstGeom>
        </p:spPr>
      </p:pic>
      <p:pic>
        <p:nvPicPr>
          <p:cNvPr id="3" name="Image 2">
            <a:extLst>
              <a:ext uri="{FF2B5EF4-FFF2-40B4-BE49-F238E27FC236}">
                <a16:creationId xmlns:a16="http://schemas.microsoft.com/office/drawing/2014/main" id="{E96D0858-0BE8-DC05-BA4D-4445FAE139F9}"/>
              </a:ext>
            </a:extLst>
          </p:cNvPr>
          <p:cNvPicPr>
            <a:picLocks noChangeAspect="1"/>
          </p:cNvPicPr>
          <p:nvPr userDrawn="1"/>
        </p:nvPicPr>
        <p:blipFill>
          <a:blip r:embed="rId5"/>
          <a:stretch/>
        </p:blipFill>
        <p:spPr bwMode="auto">
          <a:xfrm>
            <a:off x="2928291" y="209143"/>
            <a:ext cx="1784110" cy="620870"/>
          </a:xfrm>
          <a:prstGeom prst="rect">
            <a:avLst/>
          </a:prstGeom>
        </p:spPr>
      </p:pic>
      <p:pic>
        <p:nvPicPr>
          <p:cNvPr id="14" name="Image 13">
            <a:extLst>
              <a:ext uri="{FF2B5EF4-FFF2-40B4-BE49-F238E27FC236}">
                <a16:creationId xmlns:a16="http://schemas.microsoft.com/office/drawing/2014/main" id="{64738E61-E781-AD8D-98A1-FA49B2B73AA0}"/>
              </a:ext>
            </a:extLst>
          </p:cNvPr>
          <p:cNvPicPr>
            <a:picLocks noChangeAspect="1"/>
          </p:cNvPicPr>
          <p:nvPr userDrawn="1"/>
        </p:nvPicPr>
        <p:blipFill>
          <a:blip r:embed="rId6"/>
          <a:stretch>
            <a:fillRect/>
          </a:stretch>
        </p:blipFill>
        <p:spPr>
          <a:xfrm>
            <a:off x="5018392" y="175477"/>
            <a:ext cx="1555451" cy="8327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Diapositive de sous-titre - bleu">
    <p:spTree>
      <p:nvGrpSpPr>
        <p:cNvPr id="1" name=""/>
        <p:cNvGrpSpPr/>
        <p:nvPr/>
      </p:nvGrpSpPr>
      <p:grpSpPr bwMode="auto">
        <a:xfrm>
          <a:off x="0" y="0"/>
          <a:ext cx="0" cy="0"/>
          <a:chOff x="0" y="0"/>
          <a:chExt cx="0" cy="0"/>
        </a:xfrm>
      </p:grpSpPr>
      <p:sp>
        <p:nvSpPr>
          <p:cNvPr id="23" name="Rectangle 22"/>
          <p:cNvSpPr/>
          <p:nvPr userDrawn="1"/>
        </p:nvSpPr>
        <p:spPr bwMode="auto">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7" name="Arrondir un rectangle à un seul coin 23"/>
          <p:cNvSpPr/>
          <p:nvPr userDrawn="1"/>
        </p:nvSpPr>
        <p:spPr bwMode="auto">
          <a:xfrm flipV="1">
            <a:off x="489096" y="1160388"/>
            <a:ext cx="11220893" cy="4730048"/>
          </a:xfrm>
          <a:prstGeom prst="round1Rect">
            <a:avLst>
              <a:gd name="adj" fmla="val 26095"/>
            </a:avLst>
          </a:prstGeom>
          <a:solidFill>
            <a:srgbClr val="10B6E2">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8" name="Image 7"/>
          <p:cNvPicPr>
            <a:picLocks noChangeAspect="1"/>
          </p:cNvPicPr>
          <p:nvPr userDrawn="1"/>
        </p:nvPicPr>
        <p:blipFill>
          <a:blip r:embed="rId2"/>
          <a:stretch/>
        </p:blipFill>
        <p:spPr bwMode="auto">
          <a:xfrm>
            <a:off x="431039" y="5229595"/>
            <a:ext cx="11009593" cy="646327"/>
          </a:xfrm>
          <a:prstGeom prst="rect">
            <a:avLst/>
          </a:prstGeom>
        </p:spPr>
      </p:pic>
      <p:pic>
        <p:nvPicPr>
          <p:cNvPr id="9" name="Image 8"/>
          <p:cNvPicPr>
            <a:picLocks noChangeAspect="1"/>
          </p:cNvPicPr>
          <p:nvPr userDrawn="1"/>
        </p:nvPicPr>
        <p:blipFill>
          <a:blip r:embed="rId3"/>
          <a:stretch/>
        </p:blipFill>
        <p:spPr bwMode="auto">
          <a:xfrm>
            <a:off x="9855566" y="4049580"/>
            <a:ext cx="1585066" cy="1585066"/>
          </a:xfrm>
          <a:prstGeom prst="rect">
            <a:avLst/>
          </a:prstGeom>
        </p:spPr>
      </p:pic>
      <p:sp>
        <p:nvSpPr>
          <p:cNvPr id="14" name="Espace réservé du texte 13"/>
          <p:cNvSpPr>
            <a:spLocks noGrp="1"/>
          </p:cNvSpPr>
          <p:nvPr>
            <p:ph type="body" sz="quarter" idx="13" hasCustomPrompt="1"/>
          </p:nvPr>
        </p:nvSpPr>
        <p:spPr bwMode="auto">
          <a:xfrm>
            <a:off x="7207704" y="227045"/>
            <a:ext cx="4502285" cy="467276"/>
          </a:xfrm>
          <a:prstGeom prst="rect">
            <a:avLst/>
          </a:prstGeom>
        </p:spPr>
        <p:txBody>
          <a:bodyPr>
            <a:noAutofit/>
          </a:bodyPr>
          <a:lstStyle>
            <a:lvl1pPr marL="0" indent="0" algn="r">
              <a:buNone/>
              <a:defRPr sz="3000">
                <a:solidFill>
                  <a:srgbClr val="10B6E2"/>
                </a:solidFill>
                <a:latin typeface="Fira Sans Medium"/>
              </a:defRPr>
            </a:lvl1pPr>
          </a:lstStyle>
          <a:p>
            <a:pPr lvl="0">
              <a:defRPr/>
            </a:pPr>
            <a:r>
              <a:rPr lang="fr-FR"/>
              <a:t>Date de la présentation</a:t>
            </a:r>
            <a:endParaRPr/>
          </a:p>
        </p:txBody>
      </p:sp>
      <p:sp>
        <p:nvSpPr>
          <p:cNvPr id="19" name="Espace réservé du texte 18"/>
          <p:cNvSpPr>
            <a:spLocks noGrp="1"/>
          </p:cNvSpPr>
          <p:nvPr>
            <p:ph type="body" sz="quarter" idx="14" hasCustomPrompt="1"/>
          </p:nvPr>
        </p:nvSpPr>
        <p:spPr bwMode="auto">
          <a:xfrm>
            <a:off x="7207704" y="727130"/>
            <a:ext cx="4502285" cy="357052"/>
          </a:xfrm>
          <a:prstGeom prst="rect">
            <a:avLst/>
          </a:prstGeom>
        </p:spPr>
        <p:txBody>
          <a:bodyPr>
            <a:normAutofit/>
          </a:bodyPr>
          <a:lstStyle>
            <a:lvl1pPr marL="0" indent="0" algn="r">
              <a:buNone/>
              <a:defRPr sz="1600">
                <a:latin typeface="Fira Sans"/>
              </a:defRPr>
            </a:lvl1pPr>
          </a:lstStyle>
          <a:p>
            <a:pPr lvl="0">
              <a:defRPr/>
            </a:pPr>
            <a:r>
              <a:rPr lang="fr-FR"/>
              <a:t>Lieu de la présentation</a:t>
            </a:r>
            <a:endParaRPr/>
          </a:p>
        </p:txBody>
      </p:sp>
      <p:sp>
        <p:nvSpPr>
          <p:cNvPr id="20" name="ZoneTexte 19"/>
          <p:cNvSpPr txBox="1"/>
          <p:nvPr userDrawn="1"/>
        </p:nvSpPr>
        <p:spPr bwMode="auto">
          <a:xfrm>
            <a:off x="11691815" y="1008193"/>
            <a:ext cx="593969" cy="830997"/>
          </a:xfrm>
          <a:prstGeom prst="rect">
            <a:avLst/>
          </a:prstGeom>
          <a:noFill/>
        </p:spPr>
        <p:txBody>
          <a:bodyPr wrap="square" rtlCol="0">
            <a:spAutoFit/>
          </a:bodyPr>
          <a:lstStyle/>
          <a:p>
            <a:pPr>
              <a:defRPr/>
            </a:pPr>
            <a:fld id="{103F9529-15E7-479F-94DE-B300490E61FE}" type="slidenum">
              <a:rPr lang="fr-FR" sz="2400">
                <a:solidFill>
                  <a:srgbClr val="A5B1C2"/>
                </a:solidFill>
              </a:rPr>
              <a:t>‹N°›</a:t>
            </a:fld>
            <a:endParaRPr lang="fr-FR" sz="2400">
              <a:solidFill>
                <a:srgbClr val="A5B1C2"/>
              </a:solidFill>
            </a:endParaRPr>
          </a:p>
        </p:txBody>
      </p:sp>
      <p:cxnSp>
        <p:nvCxnSpPr>
          <p:cNvPr id="21" name="Connecteur droit 20"/>
          <p:cNvCxnSpPr>
            <a:cxnSpLocks/>
          </p:cNvCxnSpPr>
          <p:nvPr userDrawn="1"/>
        </p:nvCxnSpPr>
        <p:spPr bwMode="auto">
          <a:xfrm>
            <a:off x="11746520" y="1430782"/>
            <a:ext cx="548625"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Espace réservé du texte 26"/>
          <p:cNvSpPr>
            <a:spLocks noGrp="1"/>
          </p:cNvSpPr>
          <p:nvPr>
            <p:ph type="body" sz="quarter" idx="15" hasCustomPrompt="1"/>
          </p:nvPr>
        </p:nvSpPr>
        <p:spPr bwMode="auto">
          <a:xfrm>
            <a:off x="382399" y="6038356"/>
            <a:ext cx="4572000" cy="646113"/>
          </a:xfrm>
          <a:prstGeom prst="rect">
            <a:avLst/>
          </a:prstGeom>
        </p:spPr>
        <p:txBody>
          <a:bodyPr>
            <a:normAutofit/>
          </a:bodyPr>
          <a:lstStyle>
            <a:lvl1pPr marL="0" indent="0">
              <a:buNone/>
              <a:defRPr sz="1800">
                <a:latin typeface="Fira Sans Book"/>
              </a:defRPr>
            </a:lvl1pPr>
          </a:lstStyle>
          <a:p>
            <a:pPr lvl="0">
              <a:defRPr/>
            </a:pPr>
            <a:r>
              <a:rPr lang="fr-FR"/>
              <a:t>Texte complémentaire texte complémentaire</a:t>
            </a:r>
            <a:endParaRPr/>
          </a:p>
        </p:txBody>
      </p:sp>
      <p:pic>
        <p:nvPicPr>
          <p:cNvPr id="13" name="Image 12"/>
          <p:cNvPicPr>
            <a:picLocks noChangeAspect="1"/>
          </p:cNvPicPr>
          <p:nvPr userDrawn="1"/>
        </p:nvPicPr>
        <p:blipFill>
          <a:blip r:embed="rId4"/>
          <a:stretch/>
        </p:blipFill>
        <p:spPr bwMode="auto">
          <a:xfrm>
            <a:off x="432385" y="226823"/>
            <a:ext cx="2374610" cy="826364"/>
          </a:xfrm>
          <a:prstGeom prst="rect">
            <a:avLst/>
          </a:prstGeom>
        </p:spPr>
      </p:pic>
      <p:sp>
        <p:nvSpPr>
          <p:cNvPr id="18" name="Espace réservé du texte 5"/>
          <p:cNvSpPr>
            <a:spLocks noGrp="1"/>
          </p:cNvSpPr>
          <p:nvPr>
            <p:ph type="body" sz="quarter" idx="16" hasCustomPrompt="1"/>
          </p:nvPr>
        </p:nvSpPr>
        <p:spPr bwMode="auto">
          <a:xfrm>
            <a:off x="699810" y="1690113"/>
            <a:ext cx="10740821" cy="1954212"/>
          </a:xfrm>
          <a:prstGeom prst="rect">
            <a:avLst/>
          </a:prstGeom>
        </p:spPr>
        <p:txBody>
          <a:bodyPr>
            <a:noAutofit/>
          </a:bodyPr>
          <a:lstStyle>
            <a:lvl1pPr marL="0" indent="0">
              <a:lnSpc>
                <a:spcPts val="7200"/>
              </a:lnSpc>
              <a:spcBef>
                <a:spcPts val="0"/>
              </a:spcBef>
              <a:buNone/>
              <a:defRPr sz="7200">
                <a:solidFill>
                  <a:schemeClr val="bg1"/>
                </a:solidFill>
                <a:latin typeface="Fira Sans SemiBold"/>
              </a:defRPr>
            </a:lvl1pPr>
          </a:lstStyle>
          <a:p>
            <a:pPr lvl="0">
              <a:defRPr/>
            </a:pPr>
            <a:r>
              <a:rPr lang="fr-FR"/>
              <a:t>Sous-titre</a:t>
            </a:r>
            <a:endParaRPr/>
          </a:p>
          <a:p>
            <a:pPr lvl="0">
              <a:defRPr/>
            </a:pPr>
            <a:r>
              <a:rPr lang="fr-FR"/>
              <a:t>partie 1</a:t>
            </a:r>
            <a:endParaRPr/>
          </a:p>
        </p:txBody>
      </p:sp>
      <p:sp>
        <p:nvSpPr>
          <p:cNvPr id="15" name="Espace réservé du texte 14"/>
          <p:cNvSpPr>
            <a:spLocks noGrp="1"/>
          </p:cNvSpPr>
          <p:nvPr>
            <p:ph type="body" sz="quarter" idx="17" hasCustomPrompt="1"/>
          </p:nvPr>
        </p:nvSpPr>
        <p:spPr bwMode="auto">
          <a:xfrm>
            <a:off x="1301533" y="3689102"/>
            <a:ext cx="7813283" cy="1295400"/>
          </a:xfrm>
          <a:prstGeom prst="rect">
            <a:avLst/>
          </a:prstGeom>
        </p:spPr>
        <p:txBody>
          <a:bodyPr>
            <a:normAutofit/>
          </a:bodyPr>
          <a:lstStyle>
            <a:lvl1pPr marL="447675" indent="-177800">
              <a:lnSpc>
                <a:spcPct val="150000"/>
              </a:lnSpc>
              <a:spcBef>
                <a:spcPts val="0"/>
              </a:spcBef>
              <a:defRPr sz="1800">
                <a:latin typeface="Fira Sans Medium"/>
              </a:defRPr>
            </a:lvl1pPr>
          </a:lstStyle>
          <a:p>
            <a:pPr lvl="0">
              <a:defRPr/>
            </a:pPr>
            <a:r>
              <a:rPr lang="fr-FR"/>
              <a:t>Index 1</a:t>
            </a:r>
            <a:endParaRPr/>
          </a:p>
          <a:p>
            <a:pPr lvl="0">
              <a:defRPr/>
            </a:pPr>
            <a:r>
              <a:rPr lang="fr-FR"/>
              <a:t>Index 2</a:t>
            </a:r>
            <a:endParaRPr/>
          </a:p>
          <a:p>
            <a:pPr lvl="0">
              <a:defRPr/>
            </a:pPr>
            <a:r>
              <a:rPr lang="fr-FR"/>
              <a:t>Index 3</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Diapositive de texte - bleu">
    <p:spTree>
      <p:nvGrpSpPr>
        <p:cNvPr id="1" name=""/>
        <p:cNvGrpSpPr/>
        <p:nvPr/>
      </p:nvGrpSpPr>
      <p:grpSpPr bwMode="auto">
        <a:xfrm>
          <a:off x="0" y="0"/>
          <a:ext cx="0" cy="0"/>
          <a:chOff x="0" y="0"/>
          <a:chExt cx="0" cy="0"/>
        </a:xfrm>
      </p:grpSpPr>
      <p:sp>
        <p:nvSpPr>
          <p:cNvPr id="28" name="Rectangle 27"/>
          <p:cNvSpPr/>
          <p:nvPr userDrawn="1"/>
        </p:nvSpPr>
        <p:spPr bwMode="auto">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8" name="Arrondir un rectangle à un seul coin 7"/>
          <p:cNvSpPr/>
          <p:nvPr userDrawn="1"/>
        </p:nvSpPr>
        <p:spPr bwMode="auto">
          <a:xfrm flipV="1">
            <a:off x="470922" y="1034041"/>
            <a:ext cx="11220893" cy="5334862"/>
          </a:xfrm>
          <a:prstGeom prst="round1Rect">
            <a:avLst>
              <a:gd name="adj" fmla="val 22179"/>
            </a:avLst>
          </a:prstGeom>
          <a:solidFill>
            <a:srgbClr val="10B6E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22" name="Image 21"/>
          <p:cNvPicPr>
            <a:picLocks noChangeAspect="1"/>
          </p:cNvPicPr>
          <p:nvPr userDrawn="1"/>
        </p:nvPicPr>
        <p:blipFill>
          <a:blip r:embed="rId2"/>
          <a:stretch/>
        </p:blipFill>
        <p:spPr bwMode="auto">
          <a:xfrm>
            <a:off x="431039" y="5708567"/>
            <a:ext cx="11009593" cy="646327"/>
          </a:xfrm>
          <a:prstGeom prst="rect">
            <a:avLst/>
          </a:prstGeom>
        </p:spPr>
      </p:pic>
      <p:pic>
        <p:nvPicPr>
          <p:cNvPr id="23" name="Image 22"/>
          <p:cNvPicPr>
            <a:picLocks noChangeAspect="1"/>
          </p:cNvPicPr>
          <p:nvPr userDrawn="1"/>
        </p:nvPicPr>
        <p:blipFill>
          <a:blip r:embed="rId3"/>
          <a:stretch/>
        </p:blipFill>
        <p:spPr bwMode="auto">
          <a:xfrm>
            <a:off x="9855566" y="4521293"/>
            <a:ext cx="1585066" cy="1585066"/>
          </a:xfrm>
          <a:prstGeom prst="rect">
            <a:avLst/>
          </a:prstGeom>
        </p:spPr>
      </p:pic>
      <p:sp>
        <p:nvSpPr>
          <p:cNvPr id="20" name="ZoneTexte 19"/>
          <p:cNvSpPr txBox="1"/>
          <p:nvPr userDrawn="1"/>
        </p:nvSpPr>
        <p:spPr bwMode="auto">
          <a:xfrm>
            <a:off x="11691815" y="1008193"/>
            <a:ext cx="593969" cy="830997"/>
          </a:xfrm>
          <a:prstGeom prst="rect">
            <a:avLst/>
          </a:prstGeom>
          <a:noFill/>
        </p:spPr>
        <p:txBody>
          <a:bodyPr wrap="square" rtlCol="0">
            <a:spAutoFit/>
          </a:bodyPr>
          <a:lstStyle/>
          <a:p>
            <a:pPr>
              <a:defRPr/>
            </a:pPr>
            <a:fld id="{103F9529-15E7-479F-94DE-B300490E61FE}" type="slidenum">
              <a:rPr lang="fr-FR" sz="2400">
                <a:solidFill>
                  <a:srgbClr val="A5B1C2"/>
                </a:solidFill>
              </a:rPr>
              <a:t>‹N°›</a:t>
            </a:fld>
            <a:endParaRPr lang="fr-FR" sz="2400">
              <a:solidFill>
                <a:srgbClr val="A5B1C2"/>
              </a:solidFill>
            </a:endParaRPr>
          </a:p>
        </p:txBody>
      </p:sp>
      <p:cxnSp>
        <p:nvCxnSpPr>
          <p:cNvPr id="21" name="Connecteur droit 20"/>
          <p:cNvCxnSpPr>
            <a:cxnSpLocks/>
          </p:cNvCxnSpPr>
          <p:nvPr userDrawn="1"/>
        </p:nvCxnSpPr>
        <p:spPr bwMode="auto">
          <a:xfrm>
            <a:off x="11746520" y="1430782"/>
            <a:ext cx="548625"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4" name="Image 23"/>
          <p:cNvPicPr>
            <a:picLocks noChangeAspect="1"/>
          </p:cNvPicPr>
          <p:nvPr userDrawn="1"/>
        </p:nvPicPr>
        <p:blipFill>
          <a:blip r:embed="rId4"/>
          <a:stretch/>
        </p:blipFill>
        <p:spPr bwMode="auto">
          <a:xfrm>
            <a:off x="432385" y="329375"/>
            <a:ext cx="1820517" cy="633540"/>
          </a:xfrm>
          <a:prstGeom prst="rect">
            <a:avLst/>
          </a:prstGeom>
        </p:spPr>
      </p:pic>
      <p:sp>
        <p:nvSpPr>
          <p:cNvPr id="3" name="Espace réservé du texte 2"/>
          <p:cNvSpPr>
            <a:spLocks noGrp="1"/>
          </p:cNvSpPr>
          <p:nvPr>
            <p:ph type="body" sz="quarter" idx="10" hasCustomPrompt="1"/>
          </p:nvPr>
        </p:nvSpPr>
        <p:spPr bwMode="auto">
          <a:xfrm>
            <a:off x="1475969" y="1517886"/>
            <a:ext cx="8128414" cy="3880966"/>
          </a:xfrm>
          <a:prstGeom prst="rect">
            <a:avLst/>
          </a:prstGeom>
        </p:spPr>
        <p:txBody>
          <a:bodyPr/>
          <a:lstStyle>
            <a:lvl1pPr>
              <a:lnSpc>
                <a:spcPct val="200000"/>
              </a:lnSpc>
              <a:spcBef>
                <a:spcPts val="0"/>
              </a:spcBef>
              <a:defRPr>
                <a:latin typeface="Fira Sans Book"/>
              </a:defRPr>
            </a:lvl1pPr>
            <a:lvl2pPr>
              <a:defRPr>
                <a:latin typeface="Fira Sans Book"/>
              </a:defRPr>
            </a:lvl2pPr>
            <a:lvl3pPr>
              <a:defRPr>
                <a:latin typeface="Fira Sans Book"/>
              </a:defRPr>
            </a:lvl3pPr>
            <a:lvl4pPr marL="1371600" indent="0">
              <a:buNone/>
              <a:defRPr sz="1600">
                <a:latin typeface="Fira Sans Book"/>
              </a:defRPr>
            </a:lvl4pPr>
          </a:lstStyle>
          <a:p>
            <a:pPr lvl="0">
              <a:defRPr/>
            </a:pPr>
            <a:r>
              <a:rPr lang="fr-FR"/>
              <a:t>Item niveau 1</a:t>
            </a:r>
            <a:endParaRPr/>
          </a:p>
          <a:p>
            <a:pPr lvl="1">
              <a:defRPr/>
            </a:pPr>
            <a:r>
              <a:rPr lang="fr-FR"/>
              <a:t>Item niveau 2</a:t>
            </a:r>
            <a:endParaRPr/>
          </a:p>
          <a:p>
            <a:pPr lvl="2">
              <a:defRPr/>
            </a:pPr>
            <a:r>
              <a:rPr lang="fr-FR"/>
              <a:t>Item niveau 3</a:t>
            </a:r>
            <a:endParaRPr/>
          </a:p>
          <a:p>
            <a:pPr lvl="3">
              <a:defRPr/>
            </a:pPr>
            <a:r>
              <a:rPr lang="fr-FR"/>
              <a:t>Item niveau 4</a:t>
            </a:r>
            <a:endParaRPr/>
          </a:p>
          <a:p>
            <a:pPr lvl="3">
              <a:defRPr/>
            </a:pPr>
            <a:r>
              <a:rPr lang="fr-FR"/>
              <a:t>	Item niveau 5</a:t>
            </a:r>
            <a:endParaRPr/>
          </a:p>
          <a:p>
            <a:pPr lvl="1">
              <a:defRPr/>
            </a:pPr>
            <a:endParaRPr lang="fr-FR"/>
          </a:p>
        </p:txBody>
      </p:sp>
      <p:sp>
        <p:nvSpPr>
          <p:cNvPr id="5" name="Espace réservé du texte 4"/>
          <p:cNvSpPr>
            <a:spLocks noGrp="1"/>
          </p:cNvSpPr>
          <p:nvPr>
            <p:ph type="body" sz="quarter" idx="11" hasCustomPrompt="1"/>
          </p:nvPr>
        </p:nvSpPr>
        <p:spPr bwMode="auto">
          <a:xfrm>
            <a:off x="3948066" y="487892"/>
            <a:ext cx="7864475" cy="382588"/>
          </a:xfrm>
          <a:prstGeom prst="rect">
            <a:avLst/>
          </a:prstGeom>
        </p:spPr>
        <p:txBody>
          <a:bodyPr>
            <a:normAutofit/>
          </a:bodyPr>
          <a:lstStyle>
            <a:lvl1pPr marL="0" indent="0" algn="r">
              <a:lnSpc>
                <a:spcPct val="100000"/>
              </a:lnSpc>
              <a:spcBef>
                <a:spcPts val="0"/>
              </a:spcBef>
              <a:buNone/>
              <a:defRPr sz="2000" b="0">
                <a:solidFill>
                  <a:srgbClr val="A5B1C2"/>
                </a:solidFill>
                <a:latin typeface="Fira Sans Medium"/>
              </a:defRPr>
            </a:lvl1pPr>
          </a:lstStyle>
          <a:p>
            <a:pPr lvl="0">
              <a:defRPr/>
            </a:pPr>
            <a:r>
              <a:rPr lang="fr-FR"/>
              <a:t>Rappel du titre de la présentation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Diapositive de Titre - transparent">
    <p:spTree>
      <p:nvGrpSpPr>
        <p:cNvPr id="1" name=""/>
        <p:cNvGrpSpPr/>
        <p:nvPr/>
      </p:nvGrpSpPr>
      <p:grpSpPr bwMode="auto">
        <a:xfrm>
          <a:off x="0" y="0"/>
          <a:ext cx="0" cy="0"/>
          <a:chOff x="0" y="0"/>
          <a:chExt cx="0" cy="0"/>
        </a:xfrm>
      </p:grpSpPr>
      <p:sp>
        <p:nvSpPr>
          <p:cNvPr id="34" name="Rectangle 33"/>
          <p:cNvSpPr/>
          <p:nvPr userDrawn="1"/>
        </p:nvSpPr>
        <p:spPr bwMode="auto">
          <a:xfrm>
            <a:off x="0" y="7719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8" name="Image 7"/>
          <p:cNvPicPr>
            <a:picLocks noChangeAspect="1"/>
          </p:cNvPicPr>
          <p:nvPr userDrawn="1"/>
        </p:nvPicPr>
        <p:blipFill>
          <a:blip r:embed="rId2"/>
          <a:stretch/>
        </p:blipFill>
        <p:spPr bwMode="auto">
          <a:xfrm>
            <a:off x="431039" y="5229595"/>
            <a:ext cx="11009593" cy="646327"/>
          </a:xfrm>
          <a:prstGeom prst="rect">
            <a:avLst/>
          </a:prstGeom>
        </p:spPr>
      </p:pic>
      <p:pic>
        <p:nvPicPr>
          <p:cNvPr id="9" name="Image 8"/>
          <p:cNvPicPr>
            <a:picLocks noChangeAspect="1"/>
          </p:cNvPicPr>
          <p:nvPr userDrawn="1"/>
        </p:nvPicPr>
        <p:blipFill>
          <a:blip r:embed="rId3"/>
          <a:stretch/>
        </p:blipFill>
        <p:spPr bwMode="auto">
          <a:xfrm>
            <a:off x="9855566" y="4049580"/>
            <a:ext cx="1585066" cy="1585066"/>
          </a:xfrm>
          <a:prstGeom prst="rect">
            <a:avLst/>
          </a:prstGeom>
        </p:spPr>
      </p:pic>
      <p:sp>
        <p:nvSpPr>
          <p:cNvPr id="2" name="Titre 1"/>
          <p:cNvSpPr>
            <a:spLocks noGrp="1"/>
          </p:cNvSpPr>
          <p:nvPr>
            <p:ph type="title" hasCustomPrompt="1"/>
          </p:nvPr>
        </p:nvSpPr>
        <p:spPr bwMode="auto">
          <a:xfrm>
            <a:off x="735651" y="1689309"/>
            <a:ext cx="10515600" cy="2212351"/>
          </a:xfrm>
          <a:prstGeom prst="rect">
            <a:avLst/>
          </a:prstGeom>
        </p:spPr>
        <p:txBody>
          <a:bodyPr/>
          <a:lstStyle>
            <a:lvl1pPr>
              <a:defRPr sz="7200" b="1">
                <a:solidFill>
                  <a:srgbClr val="0098CE"/>
                </a:solidFill>
                <a:latin typeface="Fira Sans SemiBold"/>
              </a:defRPr>
            </a:lvl1pPr>
          </a:lstStyle>
          <a:p>
            <a:pPr>
              <a:defRPr/>
            </a:pPr>
            <a:r>
              <a:rPr lang="fr-FR"/>
              <a:t>Titre de</a:t>
            </a:r>
            <a:br>
              <a:rPr lang="fr-FR"/>
            </a:br>
            <a:r>
              <a:rPr lang="fr-FR"/>
              <a:t>la présentation</a:t>
            </a:r>
            <a:endParaRPr/>
          </a:p>
        </p:txBody>
      </p:sp>
      <p:sp>
        <p:nvSpPr>
          <p:cNvPr id="20" name="ZoneTexte 19"/>
          <p:cNvSpPr txBox="1"/>
          <p:nvPr userDrawn="1"/>
        </p:nvSpPr>
        <p:spPr bwMode="auto">
          <a:xfrm>
            <a:off x="11691815" y="1008193"/>
            <a:ext cx="593969" cy="830997"/>
          </a:xfrm>
          <a:prstGeom prst="rect">
            <a:avLst/>
          </a:prstGeom>
          <a:noFill/>
        </p:spPr>
        <p:txBody>
          <a:bodyPr wrap="square" rtlCol="0">
            <a:spAutoFit/>
          </a:bodyPr>
          <a:lstStyle/>
          <a:p>
            <a:pPr>
              <a:defRPr/>
            </a:pPr>
            <a:fld id="{103F9529-15E7-479F-94DE-B300490E61FE}" type="slidenum">
              <a:rPr lang="fr-FR" sz="2400">
                <a:solidFill>
                  <a:srgbClr val="A5B1C2"/>
                </a:solidFill>
              </a:rPr>
              <a:t>‹N°›</a:t>
            </a:fld>
            <a:endParaRPr lang="fr-FR" sz="2400">
              <a:solidFill>
                <a:srgbClr val="A5B1C2"/>
              </a:solidFill>
            </a:endParaRPr>
          </a:p>
        </p:txBody>
      </p:sp>
      <p:cxnSp>
        <p:nvCxnSpPr>
          <p:cNvPr id="21" name="Connecteur droit 20"/>
          <p:cNvCxnSpPr>
            <a:cxnSpLocks/>
          </p:cNvCxnSpPr>
          <p:nvPr userDrawn="1"/>
        </p:nvCxnSpPr>
        <p:spPr bwMode="auto">
          <a:xfrm>
            <a:off x="11746520" y="1430782"/>
            <a:ext cx="548625" cy="0"/>
          </a:xfrm>
          <a:prstGeom prst="line">
            <a:avLst/>
          </a:prstGeom>
          <a:ln w="12700">
            <a:solidFill>
              <a:srgbClr val="3AD025"/>
            </a:solidFill>
          </a:ln>
        </p:spPr>
        <p:style>
          <a:lnRef idx="1">
            <a:schemeClr val="accent1"/>
          </a:lnRef>
          <a:fillRef idx="0">
            <a:schemeClr val="accent1"/>
          </a:fillRef>
          <a:effectRef idx="0">
            <a:schemeClr val="accent1"/>
          </a:effectRef>
          <a:fontRef idx="minor">
            <a:schemeClr val="tx1"/>
          </a:fontRef>
        </p:style>
      </p:cxnSp>
      <p:sp>
        <p:nvSpPr>
          <p:cNvPr id="27" name="Espace réservé du texte 26"/>
          <p:cNvSpPr>
            <a:spLocks noGrp="1"/>
          </p:cNvSpPr>
          <p:nvPr>
            <p:ph type="body" sz="quarter" idx="15" hasCustomPrompt="1"/>
          </p:nvPr>
        </p:nvSpPr>
        <p:spPr bwMode="auto">
          <a:xfrm>
            <a:off x="382399" y="6038356"/>
            <a:ext cx="4572000" cy="646113"/>
          </a:xfrm>
          <a:prstGeom prst="rect">
            <a:avLst/>
          </a:prstGeom>
        </p:spPr>
        <p:txBody>
          <a:bodyPr>
            <a:normAutofit/>
          </a:bodyPr>
          <a:lstStyle>
            <a:lvl1pPr marL="0" indent="0">
              <a:buNone/>
              <a:defRPr sz="1800" b="1">
                <a:solidFill>
                  <a:srgbClr val="C00000"/>
                </a:solidFill>
                <a:latin typeface="Fira Sans Book"/>
              </a:defRPr>
            </a:lvl1pPr>
          </a:lstStyle>
          <a:p>
            <a:pPr lvl="0">
              <a:defRPr/>
            </a:pPr>
            <a:r>
              <a:rPr lang="fr-FR"/>
              <a:t>AM2I: Automatique, Mathématiques, Informatique et leurs Interactions</a:t>
            </a:r>
            <a:endParaRPr/>
          </a:p>
        </p:txBody>
      </p:sp>
      <p:pic>
        <p:nvPicPr>
          <p:cNvPr id="28" name="Image 27"/>
          <p:cNvPicPr>
            <a:picLocks noChangeAspect="1"/>
          </p:cNvPicPr>
          <p:nvPr userDrawn="1"/>
        </p:nvPicPr>
        <p:blipFill>
          <a:blip r:embed="rId4"/>
          <a:stretch/>
        </p:blipFill>
        <p:spPr bwMode="auto">
          <a:xfrm>
            <a:off x="432385" y="226823"/>
            <a:ext cx="2374610" cy="826364"/>
          </a:xfrm>
          <a:prstGeom prst="rect">
            <a:avLst/>
          </a:prstGeom>
        </p:spPr>
      </p:pic>
      <p:sp>
        <p:nvSpPr>
          <p:cNvPr id="29" name="Espace réservé du texte 13"/>
          <p:cNvSpPr>
            <a:spLocks noGrp="1"/>
          </p:cNvSpPr>
          <p:nvPr>
            <p:ph type="body" sz="quarter" idx="13" hasCustomPrompt="1"/>
          </p:nvPr>
        </p:nvSpPr>
        <p:spPr bwMode="auto">
          <a:xfrm>
            <a:off x="7207704" y="227045"/>
            <a:ext cx="4502285" cy="467276"/>
          </a:xfrm>
          <a:prstGeom prst="rect">
            <a:avLst/>
          </a:prstGeom>
        </p:spPr>
        <p:txBody>
          <a:bodyPr>
            <a:noAutofit/>
          </a:bodyPr>
          <a:lstStyle>
            <a:lvl1pPr marL="0" indent="0" algn="r">
              <a:buNone/>
              <a:defRPr sz="3000">
                <a:solidFill>
                  <a:srgbClr val="0098CE"/>
                </a:solidFill>
                <a:latin typeface="Fira Sans Medium"/>
              </a:defRPr>
            </a:lvl1pPr>
          </a:lstStyle>
          <a:p>
            <a:pPr lvl="0">
              <a:defRPr/>
            </a:pPr>
            <a:r>
              <a:rPr lang="fr-FR"/>
              <a:t>Date de la présentation</a:t>
            </a:r>
            <a:endParaRPr/>
          </a:p>
        </p:txBody>
      </p:sp>
      <p:sp>
        <p:nvSpPr>
          <p:cNvPr id="30" name="Espace réservé du texte 18"/>
          <p:cNvSpPr>
            <a:spLocks noGrp="1"/>
          </p:cNvSpPr>
          <p:nvPr>
            <p:ph type="body" sz="quarter" idx="14" hasCustomPrompt="1"/>
          </p:nvPr>
        </p:nvSpPr>
        <p:spPr bwMode="auto">
          <a:xfrm>
            <a:off x="7207704" y="727130"/>
            <a:ext cx="4502285" cy="357052"/>
          </a:xfrm>
          <a:prstGeom prst="rect">
            <a:avLst/>
          </a:prstGeom>
        </p:spPr>
        <p:txBody>
          <a:bodyPr>
            <a:normAutofit/>
          </a:bodyPr>
          <a:lstStyle>
            <a:lvl1pPr marL="0" indent="0" algn="r">
              <a:buNone/>
              <a:defRPr sz="1600">
                <a:latin typeface="Fira Sans"/>
              </a:defRPr>
            </a:lvl1pPr>
          </a:lstStyle>
          <a:p>
            <a:pPr lvl="0">
              <a:defRPr/>
            </a:pPr>
            <a:r>
              <a:rPr lang="fr-FR"/>
              <a:t>Lieu de la présentation</a:t>
            </a:r>
            <a:endParaRPr/>
          </a:p>
        </p:txBody>
      </p:sp>
      <p:grpSp>
        <p:nvGrpSpPr>
          <p:cNvPr id="18" name="Grouper 6"/>
          <p:cNvGrpSpPr/>
          <p:nvPr userDrawn="1"/>
        </p:nvGrpSpPr>
        <p:grpSpPr bwMode="auto">
          <a:xfrm>
            <a:off x="431039" y="1160388"/>
            <a:ext cx="11278950" cy="4760987"/>
            <a:chOff x="431039" y="1160388"/>
            <a:chExt cx="11278950" cy="4760987"/>
          </a:xfrm>
        </p:grpSpPr>
        <p:pic>
          <p:nvPicPr>
            <p:cNvPr id="19" name="Image 18"/>
            <p:cNvPicPr>
              <a:picLocks noChangeAspect="1"/>
            </p:cNvPicPr>
            <p:nvPr userDrawn="1"/>
          </p:nvPicPr>
          <p:blipFill>
            <a:blip r:embed="rId5"/>
            <a:stretch/>
          </p:blipFill>
          <p:spPr bwMode="auto">
            <a:xfrm>
              <a:off x="431039" y="5222549"/>
              <a:ext cx="11009594" cy="646327"/>
            </a:xfrm>
            <a:prstGeom prst="rect">
              <a:avLst/>
            </a:prstGeom>
          </p:spPr>
        </p:pic>
        <p:sp>
          <p:nvSpPr>
            <p:cNvPr id="22" name="Forme libre 21"/>
            <p:cNvSpPr/>
            <p:nvPr userDrawn="1"/>
          </p:nvSpPr>
          <p:spPr bwMode="auto">
            <a:xfrm>
              <a:off x="10725150" y="5413375"/>
              <a:ext cx="739775" cy="508000"/>
            </a:xfrm>
            <a:custGeom>
              <a:avLst/>
              <a:gdLst>
                <a:gd name="connsiteX0" fmla="*/ 0 w 739775"/>
                <a:gd name="connsiteY0" fmla="*/ 457200 h 508000"/>
                <a:gd name="connsiteX1" fmla="*/ 117475 w 739775"/>
                <a:gd name="connsiteY1" fmla="*/ 425450 h 508000"/>
                <a:gd name="connsiteX2" fmla="*/ 222250 w 739775"/>
                <a:gd name="connsiteY2" fmla="*/ 387350 h 508000"/>
                <a:gd name="connsiteX3" fmla="*/ 327025 w 739775"/>
                <a:gd name="connsiteY3" fmla="*/ 339725 h 508000"/>
                <a:gd name="connsiteX4" fmla="*/ 406400 w 739775"/>
                <a:gd name="connsiteY4" fmla="*/ 285750 h 508000"/>
                <a:gd name="connsiteX5" fmla="*/ 514350 w 739775"/>
                <a:gd name="connsiteY5" fmla="*/ 219075 h 508000"/>
                <a:gd name="connsiteX6" fmla="*/ 600075 w 739775"/>
                <a:gd name="connsiteY6" fmla="*/ 139700 h 508000"/>
                <a:gd name="connsiteX7" fmla="*/ 676275 w 739775"/>
                <a:gd name="connsiteY7" fmla="*/ 63500 h 508000"/>
                <a:gd name="connsiteX8" fmla="*/ 730250 w 739775"/>
                <a:gd name="connsiteY8" fmla="*/ 0 h 508000"/>
                <a:gd name="connsiteX9" fmla="*/ 739775 w 739775"/>
                <a:gd name="connsiteY9" fmla="*/ 504825 h 508000"/>
                <a:gd name="connsiteX10" fmla="*/ 3175 w 739775"/>
                <a:gd name="connsiteY10" fmla="*/ 508000 h 508000"/>
                <a:gd name="connsiteX11" fmla="*/ 0 w 739775"/>
                <a:gd name="connsiteY11" fmla="*/ 45720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9775" h="508000" extrusionOk="0">
                  <a:moveTo>
                    <a:pt x="0" y="457200"/>
                  </a:moveTo>
                  <a:lnTo>
                    <a:pt x="117475" y="425450"/>
                  </a:lnTo>
                  <a:lnTo>
                    <a:pt x="222250" y="387350"/>
                  </a:lnTo>
                  <a:lnTo>
                    <a:pt x="327025" y="339725"/>
                  </a:lnTo>
                  <a:lnTo>
                    <a:pt x="406400" y="285750"/>
                  </a:lnTo>
                  <a:lnTo>
                    <a:pt x="514350" y="219075"/>
                  </a:lnTo>
                  <a:lnTo>
                    <a:pt x="600075" y="139700"/>
                  </a:lnTo>
                  <a:lnTo>
                    <a:pt x="676275" y="63500"/>
                  </a:lnTo>
                  <a:lnTo>
                    <a:pt x="730250" y="0"/>
                  </a:lnTo>
                  <a:lnTo>
                    <a:pt x="739775" y="504825"/>
                  </a:lnTo>
                  <a:lnTo>
                    <a:pt x="3175" y="508000"/>
                  </a:lnTo>
                  <a:lnTo>
                    <a:pt x="0" y="4572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3" name="Arrondir un rectangle à un seul coin 23"/>
            <p:cNvSpPr/>
            <p:nvPr userDrawn="1"/>
          </p:nvSpPr>
          <p:spPr bwMode="auto">
            <a:xfrm flipV="1">
              <a:off x="489096" y="1160388"/>
              <a:ext cx="11220893" cy="4730048"/>
            </a:xfrm>
            <a:prstGeom prst="round1Rect">
              <a:avLst>
                <a:gd name="adj" fmla="val 26095"/>
              </a:avLst>
            </a:prstGeom>
            <a:noFill/>
            <a:ln w="6350">
              <a:solidFill>
                <a:srgbClr val="0098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24" name="Image 23"/>
            <p:cNvPicPr>
              <a:picLocks noChangeAspect="1"/>
            </p:cNvPicPr>
            <p:nvPr userDrawn="1"/>
          </p:nvPicPr>
          <p:blipFill>
            <a:blip r:embed="rId6"/>
            <a:stretch/>
          </p:blipFill>
          <p:spPr bwMode="auto">
            <a:xfrm>
              <a:off x="9848233" y="4049580"/>
              <a:ext cx="1585066" cy="1585066"/>
            </a:xfrm>
            <a:prstGeom prst="rect">
              <a:avLst/>
            </a:prstGeom>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Diapositive de sous-titre - transparent">
    <p:spTree>
      <p:nvGrpSpPr>
        <p:cNvPr id="1" name=""/>
        <p:cNvGrpSpPr/>
        <p:nvPr/>
      </p:nvGrpSpPr>
      <p:grpSpPr bwMode="auto">
        <a:xfrm>
          <a:off x="0" y="0"/>
          <a:ext cx="0" cy="0"/>
          <a:chOff x="0" y="0"/>
          <a:chExt cx="0" cy="0"/>
        </a:xfrm>
      </p:grpSpPr>
      <p:sp>
        <p:nvSpPr>
          <p:cNvPr id="23" name="Rectangle 22"/>
          <p:cNvSpPr/>
          <p:nvPr userDrawn="1"/>
        </p:nvSpPr>
        <p:spPr bwMode="auto">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8" name="Image 7"/>
          <p:cNvPicPr>
            <a:picLocks noChangeAspect="1"/>
          </p:cNvPicPr>
          <p:nvPr userDrawn="1"/>
        </p:nvPicPr>
        <p:blipFill>
          <a:blip r:embed="rId2"/>
          <a:stretch/>
        </p:blipFill>
        <p:spPr bwMode="auto">
          <a:xfrm>
            <a:off x="431039" y="5229595"/>
            <a:ext cx="11009593" cy="646327"/>
          </a:xfrm>
          <a:prstGeom prst="rect">
            <a:avLst/>
          </a:prstGeom>
        </p:spPr>
      </p:pic>
      <p:pic>
        <p:nvPicPr>
          <p:cNvPr id="9" name="Image 8"/>
          <p:cNvPicPr>
            <a:picLocks noChangeAspect="1"/>
          </p:cNvPicPr>
          <p:nvPr userDrawn="1"/>
        </p:nvPicPr>
        <p:blipFill>
          <a:blip r:embed="rId3"/>
          <a:stretch/>
        </p:blipFill>
        <p:spPr bwMode="auto">
          <a:xfrm>
            <a:off x="9855566" y="4049580"/>
            <a:ext cx="1585066" cy="1585066"/>
          </a:xfrm>
          <a:prstGeom prst="rect">
            <a:avLst/>
          </a:prstGeom>
        </p:spPr>
      </p:pic>
      <p:sp>
        <p:nvSpPr>
          <p:cNvPr id="14" name="Espace réservé du texte 13"/>
          <p:cNvSpPr>
            <a:spLocks noGrp="1"/>
          </p:cNvSpPr>
          <p:nvPr>
            <p:ph type="body" sz="quarter" idx="13" hasCustomPrompt="1"/>
          </p:nvPr>
        </p:nvSpPr>
        <p:spPr bwMode="auto">
          <a:xfrm>
            <a:off x="7207704" y="227045"/>
            <a:ext cx="4502285" cy="467276"/>
          </a:xfrm>
          <a:prstGeom prst="rect">
            <a:avLst/>
          </a:prstGeom>
        </p:spPr>
        <p:txBody>
          <a:bodyPr>
            <a:noAutofit/>
          </a:bodyPr>
          <a:lstStyle>
            <a:lvl1pPr marL="0" indent="0" algn="r">
              <a:buNone/>
              <a:defRPr sz="3000">
                <a:solidFill>
                  <a:srgbClr val="0098CE"/>
                </a:solidFill>
                <a:latin typeface="Fira Sans Medium"/>
              </a:defRPr>
            </a:lvl1pPr>
          </a:lstStyle>
          <a:p>
            <a:pPr lvl="0">
              <a:defRPr/>
            </a:pPr>
            <a:r>
              <a:rPr lang="fr-FR"/>
              <a:t>Date de la présentation</a:t>
            </a:r>
            <a:endParaRPr/>
          </a:p>
        </p:txBody>
      </p:sp>
      <p:sp>
        <p:nvSpPr>
          <p:cNvPr id="19" name="Espace réservé du texte 18"/>
          <p:cNvSpPr>
            <a:spLocks noGrp="1"/>
          </p:cNvSpPr>
          <p:nvPr>
            <p:ph type="body" sz="quarter" idx="14" hasCustomPrompt="1"/>
          </p:nvPr>
        </p:nvSpPr>
        <p:spPr bwMode="auto">
          <a:xfrm>
            <a:off x="7207704" y="727130"/>
            <a:ext cx="4502285" cy="357052"/>
          </a:xfrm>
          <a:prstGeom prst="rect">
            <a:avLst/>
          </a:prstGeom>
        </p:spPr>
        <p:txBody>
          <a:bodyPr>
            <a:normAutofit/>
          </a:bodyPr>
          <a:lstStyle>
            <a:lvl1pPr marL="0" indent="0" algn="r">
              <a:buNone/>
              <a:defRPr sz="1600">
                <a:latin typeface="Fira Sans"/>
              </a:defRPr>
            </a:lvl1pPr>
          </a:lstStyle>
          <a:p>
            <a:pPr lvl="0">
              <a:defRPr/>
            </a:pPr>
            <a:r>
              <a:rPr lang="fr-FR"/>
              <a:t>Lieu de la présentation</a:t>
            </a:r>
            <a:endParaRPr/>
          </a:p>
        </p:txBody>
      </p:sp>
      <p:sp>
        <p:nvSpPr>
          <p:cNvPr id="20" name="ZoneTexte 19"/>
          <p:cNvSpPr txBox="1"/>
          <p:nvPr userDrawn="1"/>
        </p:nvSpPr>
        <p:spPr bwMode="auto">
          <a:xfrm>
            <a:off x="11691815" y="1008193"/>
            <a:ext cx="593969" cy="830997"/>
          </a:xfrm>
          <a:prstGeom prst="rect">
            <a:avLst/>
          </a:prstGeom>
          <a:noFill/>
        </p:spPr>
        <p:txBody>
          <a:bodyPr wrap="square" rtlCol="0">
            <a:spAutoFit/>
          </a:bodyPr>
          <a:lstStyle/>
          <a:p>
            <a:pPr>
              <a:defRPr/>
            </a:pPr>
            <a:fld id="{103F9529-15E7-479F-94DE-B300490E61FE}" type="slidenum">
              <a:rPr lang="fr-FR" sz="2400">
                <a:solidFill>
                  <a:srgbClr val="A5B1C2"/>
                </a:solidFill>
              </a:rPr>
              <a:t>‹N°›</a:t>
            </a:fld>
            <a:endParaRPr lang="fr-FR" sz="2400">
              <a:solidFill>
                <a:srgbClr val="A5B1C2"/>
              </a:solidFill>
            </a:endParaRPr>
          </a:p>
        </p:txBody>
      </p:sp>
      <p:cxnSp>
        <p:nvCxnSpPr>
          <p:cNvPr id="21" name="Connecteur droit 20"/>
          <p:cNvCxnSpPr>
            <a:cxnSpLocks/>
          </p:cNvCxnSpPr>
          <p:nvPr userDrawn="1"/>
        </p:nvCxnSpPr>
        <p:spPr bwMode="auto">
          <a:xfrm>
            <a:off x="11746520" y="1430782"/>
            <a:ext cx="548625" cy="0"/>
          </a:xfrm>
          <a:prstGeom prst="line">
            <a:avLst/>
          </a:prstGeom>
          <a:ln w="12700">
            <a:solidFill>
              <a:srgbClr val="3AD025"/>
            </a:solidFill>
          </a:ln>
        </p:spPr>
        <p:style>
          <a:lnRef idx="1">
            <a:schemeClr val="accent1"/>
          </a:lnRef>
          <a:fillRef idx="0">
            <a:schemeClr val="accent1"/>
          </a:fillRef>
          <a:effectRef idx="0">
            <a:schemeClr val="accent1"/>
          </a:effectRef>
          <a:fontRef idx="minor">
            <a:schemeClr val="tx1"/>
          </a:fontRef>
        </p:style>
      </p:cxnSp>
      <p:sp>
        <p:nvSpPr>
          <p:cNvPr id="27" name="Espace réservé du texte 26"/>
          <p:cNvSpPr>
            <a:spLocks noGrp="1"/>
          </p:cNvSpPr>
          <p:nvPr>
            <p:ph type="body" sz="quarter" idx="15" hasCustomPrompt="1"/>
          </p:nvPr>
        </p:nvSpPr>
        <p:spPr bwMode="auto">
          <a:xfrm>
            <a:off x="382399" y="6038356"/>
            <a:ext cx="4572000" cy="646113"/>
          </a:xfrm>
          <a:prstGeom prst="rect">
            <a:avLst/>
          </a:prstGeom>
        </p:spPr>
        <p:txBody>
          <a:bodyPr>
            <a:normAutofit/>
          </a:bodyPr>
          <a:lstStyle>
            <a:lvl1pPr marL="0" marR="0" indent="0" algn="l" defTabSz="914400">
              <a:lnSpc>
                <a:spcPct val="90000"/>
              </a:lnSpc>
              <a:spcBef>
                <a:spcPts val="1000"/>
              </a:spcBef>
              <a:spcAft>
                <a:spcPts val="0"/>
              </a:spcAft>
              <a:buClrTx/>
              <a:buSzTx/>
              <a:buFont typeface="Arial"/>
              <a:buNone/>
              <a:defRPr sz="1800" b="1">
                <a:solidFill>
                  <a:srgbClr val="C00000"/>
                </a:solidFill>
                <a:latin typeface="Fira Sans Book"/>
              </a:defRPr>
            </a:lvl1pPr>
          </a:lstStyle>
          <a:p>
            <a:pPr marL="0" marR="0" lvl="0" indent="0" algn="l" defTabSz="914400">
              <a:lnSpc>
                <a:spcPct val="90000"/>
              </a:lnSpc>
              <a:spcBef>
                <a:spcPts val="1000"/>
              </a:spcBef>
              <a:spcAft>
                <a:spcPts val="0"/>
              </a:spcAft>
              <a:buClrTx/>
              <a:buSzTx/>
              <a:buFont typeface="Arial"/>
              <a:buNone/>
              <a:defRPr/>
            </a:pPr>
            <a:r>
              <a:rPr lang="fr-FR"/>
              <a:t>AM2I: Automatique, Mathématiques, Informatiques et leurs Interactions</a:t>
            </a:r>
            <a:endParaRPr/>
          </a:p>
          <a:p>
            <a:pPr lvl="0">
              <a:defRPr/>
            </a:pPr>
            <a:endParaRPr lang="fr-FR"/>
          </a:p>
        </p:txBody>
      </p:sp>
      <p:pic>
        <p:nvPicPr>
          <p:cNvPr id="13" name="Image 12"/>
          <p:cNvPicPr>
            <a:picLocks noChangeAspect="1"/>
          </p:cNvPicPr>
          <p:nvPr userDrawn="1"/>
        </p:nvPicPr>
        <p:blipFill>
          <a:blip r:embed="rId4"/>
          <a:stretch/>
        </p:blipFill>
        <p:spPr bwMode="auto">
          <a:xfrm>
            <a:off x="432385" y="226823"/>
            <a:ext cx="2374610" cy="826364"/>
          </a:xfrm>
          <a:prstGeom prst="rect">
            <a:avLst/>
          </a:prstGeom>
        </p:spPr>
      </p:pic>
      <p:sp>
        <p:nvSpPr>
          <p:cNvPr id="18" name="Espace réservé du texte 5"/>
          <p:cNvSpPr>
            <a:spLocks noGrp="1"/>
          </p:cNvSpPr>
          <p:nvPr>
            <p:ph type="body" sz="quarter" idx="16" hasCustomPrompt="1"/>
          </p:nvPr>
        </p:nvSpPr>
        <p:spPr bwMode="auto">
          <a:xfrm>
            <a:off x="699810" y="1690113"/>
            <a:ext cx="10740821" cy="1954212"/>
          </a:xfrm>
          <a:prstGeom prst="rect">
            <a:avLst/>
          </a:prstGeom>
        </p:spPr>
        <p:txBody>
          <a:bodyPr>
            <a:noAutofit/>
          </a:bodyPr>
          <a:lstStyle>
            <a:lvl1pPr marL="0" indent="0">
              <a:lnSpc>
                <a:spcPts val="7200"/>
              </a:lnSpc>
              <a:spcBef>
                <a:spcPts val="0"/>
              </a:spcBef>
              <a:buNone/>
              <a:defRPr sz="7200">
                <a:solidFill>
                  <a:srgbClr val="0098CE"/>
                </a:solidFill>
                <a:latin typeface="Fira Sans SemiBold"/>
              </a:defRPr>
            </a:lvl1pPr>
          </a:lstStyle>
          <a:p>
            <a:pPr lvl="0">
              <a:defRPr/>
            </a:pPr>
            <a:r>
              <a:rPr lang="fr-FR"/>
              <a:t>Sous-titre</a:t>
            </a:r>
            <a:endParaRPr/>
          </a:p>
          <a:p>
            <a:pPr lvl="0">
              <a:defRPr/>
            </a:pPr>
            <a:r>
              <a:rPr lang="fr-FR"/>
              <a:t>partie 1</a:t>
            </a:r>
            <a:endParaRPr/>
          </a:p>
        </p:txBody>
      </p:sp>
      <p:sp>
        <p:nvSpPr>
          <p:cNvPr id="15" name="Espace réservé du texte 14"/>
          <p:cNvSpPr>
            <a:spLocks noGrp="1"/>
          </p:cNvSpPr>
          <p:nvPr>
            <p:ph type="body" sz="quarter" idx="17" hasCustomPrompt="1"/>
          </p:nvPr>
        </p:nvSpPr>
        <p:spPr bwMode="auto">
          <a:xfrm>
            <a:off x="1301533" y="3689102"/>
            <a:ext cx="7813283" cy="1295400"/>
          </a:xfrm>
          <a:prstGeom prst="rect">
            <a:avLst/>
          </a:prstGeom>
        </p:spPr>
        <p:txBody>
          <a:bodyPr>
            <a:normAutofit/>
          </a:bodyPr>
          <a:lstStyle>
            <a:lvl1pPr marL="447675" indent="-177800">
              <a:lnSpc>
                <a:spcPct val="150000"/>
              </a:lnSpc>
              <a:spcBef>
                <a:spcPts val="0"/>
              </a:spcBef>
              <a:defRPr sz="1800">
                <a:latin typeface="Fira Sans Medium"/>
              </a:defRPr>
            </a:lvl1pPr>
          </a:lstStyle>
          <a:p>
            <a:pPr lvl="0">
              <a:defRPr/>
            </a:pPr>
            <a:r>
              <a:rPr lang="fr-FR"/>
              <a:t>Index 1</a:t>
            </a:r>
            <a:endParaRPr/>
          </a:p>
          <a:p>
            <a:pPr lvl="0">
              <a:defRPr/>
            </a:pPr>
            <a:r>
              <a:rPr lang="fr-FR"/>
              <a:t>Index 2</a:t>
            </a:r>
            <a:endParaRPr/>
          </a:p>
          <a:p>
            <a:pPr lvl="0">
              <a:defRPr/>
            </a:pPr>
            <a:r>
              <a:rPr lang="fr-FR"/>
              <a:t>Index 3</a:t>
            </a:r>
            <a:endParaRPr/>
          </a:p>
        </p:txBody>
      </p:sp>
      <p:grpSp>
        <p:nvGrpSpPr>
          <p:cNvPr id="16" name="Grouper 6"/>
          <p:cNvGrpSpPr/>
          <p:nvPr userDrawn="1"/>
        </p:nvGrpSpPr>
        <p:grpSpPr bwMode="auto">
          <a:xfrm>
            <a:off x="431039" y="1160388"/>
            <a:ext cx="11278950" cy="4760987"/>
            <a:chOff x="431039" y="1160388"/>
            <a:chExt cx="11278950" cy="4760987"/>
          </a:xfrm>
        </p:grpSpPr>
        <p:pic>
          <p:nvPicPr>
            <p:cNvPr id="17" name="Image 16"/>
            <p:cNvPicPr>
              <a:picLocks noChangeAspect="1"/>
            </p:cNvPicPr>
            <p:nvPr userDrawn="1"/>
          </p:nvPicPr>
          <p:blipFill>
            <a:blip r:embed="rId5"/>
            <a:stretch/>
          </p:blipFill>
          <p:spPr bwMode="auto">
            <a:xfrm>
              <a:off x="431039" y="5222549"/>
              <a:ext cx="11009594" cy="646327"/>
            </a:xfrm>
            <a:prstGeom prst="rect">
              <a:avLst/>
            </a:prstGeom>
          </p:spPr>
        </p:pic>
        <p:sp>
          <p:nvSpPr>
            <p:cNvPr id="22" name="Forme libre 21"/>
            <p:cNvSpPr/>
            <p:nvPr userDrawn="1"/>
          </p:nvSpPr>
          <p:spPr bwMode="auto">
            <a:xfrm>
              <a:off x="10725150" y="5413375"/>
              <a:ext cx="739775" cy="508000"/>
            </a:xfrm>
            <a:custGeom>
              <a:avLst/>
              <a:gdLst>
                <a:gd name="connsiteX0" fmla="*/ 0 w 739775"/>
                <a:gd name="connsiteY0" fmla="*/ 457200 h 508000"/>
                <a:gd name="connsiteX1" fmla="*/ 117475 w 739775"/>
                <a:gd name="connsiteY1" fmla="*/ 425450 h 508000"/>
                <a:gd name="connsiteX2" fmla="*/ 222250 w 739775"/>
                <a:gd name="connsiteY2" fmla="*/ 387350 h 508000"/>
                <a:gd name="connsiteX3" fmla="*/ 327025 w 739775"/>
                <a:gd name="connsiteY3" fmla="*/ 339725 h 508000"/>
                <a:gd name="connsiteX4" fmla="*/ 406400 w 739775"/>
                <a:gd name="connsiteY4" fmla="*/ 285750 h 508000"/>
                <a:gd name="connsiteX5" fmla="*/ 514350 w 739775"/>
                <a:gd name="connsiteY5" fmla="*/ 219075 h 508000"/>
                <a:gd name="connsiteX6" fmla="*/ 600075 w 739775"/>
                <a:gd name="connsiteY6" fmla="*/ 139700 h 508000"/>
                <a:gd name="connsiteX7" fmla="*/ 676275 w 739775"/>
                <a:gd name="connsiteY7" fmla="*/ 63500 h 508000"/>
                <a:gd name="connsiteX8" fmla="*/ 730250 w 739775"/>
                <a:gd name="connsiteY8" fmla="*/ 0 h 508000"/>
                <a:gd name="connsiteX9" fmla="*/ 739775 w 739775"/>
                <a:gd name="connsiteY9" fmla="*/ 504825 h 508000"/>
                <a:gd name="connsiteX10" fmla="*/ 3175 w 739775"/>
                <a:gd name="connsiteY10" fmla="*/ 508000 h 508000"/>
                <a:gd name="connsiteX11" fmla="*/ 0 w 739775"/>
                <a:gd name="connsiteY11" fmla="*/ 45720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9775" h="508000" extrusionOk="0">
                  <a:moveTo>
                    <a:pt x="0" y="457200"/>
                  </a:moveTo>
                  <a:lnTo>
                    <a:pt x="117475" y="425450"/>
                  </a:lnTo>
                  <a:lnTo>
                    <a:pt x="222250" y="387350"/>
                  </a:lnTo>
                  <a:lnTo>
                    <a:pt x="327025" y="339725"/>
                  </a:lnTo>
                  <a:lnTo>
                    <a:pt x="406400" y="285750"/>
                  </a:lnTo>
                  <a:lnTo>
                    <a:pt x="514350" y="219075"/>
                  </a:lnTo>
                  <a:lnTo>
                    <a:pt x="600075" y="139700"/>
                  </a:lnTo>
                  <a:lnTo>
                    <a:pt x="676275" y="63500"/>
                  </a:lnTo>
                  <a:lnTo>
                    <a:pt x="730250" y="0"/>
                  </a:lnTo>
                  <a:lnTo>
                    <a:pt x="739775" y="504825"/>
                  </a:lnTo>
                  <a:lnTo>
                    <a:pt x="3175" y="508000"/>
                  </a:lnTo>
                  <a:lnTo>
                    <a:pt x="0" y="4572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4" name="Arrondir un rectangle à un seul coin 23"/>
            <p:cNvSpPr/>
            <p:nvPr userDrawn="1"/>
          </p:nvSpPr>
          <p:spPr bwMode="auto">
            <a:xfrm flipV="1">
              <a:off x="489096" y="1160388"/>
              <a:ext cx="11220893" cy="4730048"/>
            </a:xfrm>
            <a:prstGeom prst="round1Rect">
              <a:avLst>
                <a:gd name="adj" fmla="val 26095"/>
              </a:avLst>
            </a:prstGeom>
            <a:noFill/>
            <a:ln w="6350">
              <a:solidFill>
                <a:srgbClr val="0098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25" name="Image 24"/>
            <p:cNvPicPr>
              <a:picLocks noChangeAspect="1"/>
            </p:cNvPicPr>
            <p:nvPr userDrawn="1"/>
          </p:nvPicPr>
          <p:blipFill>
            <a:blip r:embed="rId6"/>
            <a:stretch/>
          </p:blipFill>
          <p:spPr bwMode="auto">
            <a:xfrm>
              <a:off x="9848233" y="4049580"/>
              <a:ext cx="1585066" cy="1585066"/>
            </a:xfrm>
            <a:prstGeom prst="rect">
              <a:avLst/>
            </a:prstGeom>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Diapositive de texte - transparent">
    <p:spTree>
      <p:nvGrpSpPr>
        <p:cNvPr id="1" name=""/>
        <p:cNvGrpSpPr/>
        <p:nvPr/>
      </p:nvGrpSpPr>
      <p:grpSpPr bwMode="auto">
        <a:xfrm>
          <a:off x="0" y="0"/>
          <a:ext cx="0" cy="0"/>
          <a:chOff x="0" y="0"/>
          <a:chExt cx="0" cy="0"/>
        </a:xfrm>
      </p:grpSpPr>
      <p:pic>
        <p:nvPicPr>
          <p:cNvPr id="23" name="Image 22"/>
          <p:cNvPicPr>
            <a:picLocks noChangeAspect="1"/>
          </p:cNvPicPr>
          <p:nvPr userDrawn="1"/>
        </p:nvPicPr>
        <p:blipFill>
          <a:blip r:embed="rId2"/>
          <a:stretch/>
        </p:blipFill>
        <p:spPr bwMode="auto">
          <a:xfrm>
            <a:off x="9855566" y="4521293"/>
            <a:ext cx="1585066" cy="1585066"/>
          </a:xfrm>
          <a:prstGeom prst="rect">
            <a:avLst/>
          </a:prstGeom>
        </p:spPr>
      </p:pic>
      <p:sp>
        <p:nvSpPr>
          <p:cNvPr id="20" name="ZoneTexte 19"/>
          <p:cNvSpPr txBox="1"/>
          <p:nvPr userDrawn="1"/>
        </p:nvSpPr>
        <p:spPr bwMode="auto">
          <a:xfrm>
            <a:off x="11691815" y="1008193"/>
            <a:ext cx="593969" cy="830997"/>
          </a:xfrm>
          <a:prstGeom prst="rect">
            <a:avLst/>
          </a:prstGeom>
          <a:noFill/>
        </p:spPr>
        <p:txBody>
          <a:bodyPr wrap="square" rtlCol="0">
            <a:spAutoFit/>
          </a:bodyPr>
          <a:lstStyle/>
          <a:p>
            <a:pPr>
              <a:defRPr/>
            </a:pPr>
            <a:fld id="{103F9529-15E7-479F-94DE-B300490E61FE}" type="slidenum">
              <a:rPr lang="fr-FR" sz="2400">
                <a:solidFill>
                  <a:srgbClr val="A5B1C2"/>
                </a:solidFill>
              </a:rPr>
              <a:t>‹N°›</a:t>
            </a:fld>
            <a:endParaRPr lang="fr-FR" sz="2400">
              <a:solidFill>
                <a:srgbClr val="A5B1C2"/>
              </a:solidFill>
            </a:endParaRPr>
          </a:p>
        </p:txBody>
      </p:sp>
      <p:cxnSp>
        <p:nvCxnSpPr>
          <p:cNvPr id="21" name="Connecteur droit 20"/>
          <p:cNvCxnSpPr>
            <a:cxnSpLocks/>
          </p:cNvCxnSpPr>
          <p:nvPr userDrawn="1"/>
        </p:nvCxnSpPr>
        <p:spPr bwMode="auto">
          <a:xfrm>
            <a:off x="11746520" y="1430782"/>
            <a:ext cx="548625" cy="0"/>
          </a:xfrm>
          <a:prstGeom prst="line">
            <a:avLst/>
          </a:prstGeom>
          <a:ln w="12700">
            <a:solidFill>
              <a:srgbClr val="3AD025"/>
            </a:solidFill>
          </a:ln>
        </p:spPr>
        <p:style>
          <a:lnRef idx="1">
            <a:schemeClr val="accent1"/>
          </a:lnRef>
          <a:fillRef idx="0">
            <a:schemeClr val="accent1"/>
          </a:fillRef>
          <a:effectRef idx="0">
            <a:schemeClr val="accent1"/>
          </a:effectRef>
          <a:fontRef idx="minor">
            <a:schemeClr val="tx1"/>
          </a:fontRef>
        </p:style>
      </p:cxnSp>
      <p:pic>
        <p:nvPicPr>
          <p:cNvPr id="24" name="Image 23"/>
          <p:cNvPicPr>
            <a:picLocks noChangeAspect="1"/>
          </p:cNvPicPr>
          <p:nvPr userDrawn="1"/>
        </p:nvPicPr>
        <p:blipFill>
          <a:blip r:embed="rId3"/>
          <a:stretch/>
        </p:blipFill>
        <p:spPr bwMode="auto">
          <a:xfrm>
            <a:off x="432385" y="329375"/>
            <a:ext cx="1820517" cy="633540"/>
          </a:xfrm>
          <a:prstGeom prst="rect">
            <a:avLst/>
          </a:prstGeom>
        </p:spPr>
      </p:pic>
      <p:sp>
        <p:nvSpPr>
          <p:cNvPr id="3" name="Espace réservé du texte 2"/>
          <p:cNvSpPr>
            <a:spLocks noGrp="1"/>
          </p:cNvSpPr>
          <p:nvPr>
            <p:ph type="body" sz="quarter" idx="10" hasCustomPrompt="1"/>
          </p:nvPr>
        </p:nvSpPr>
        <p:spPr bwMode="auto">
          <a:xfrm>
            <a:off x="1116281" y="1034041"/>
            <a:ext cx="9274628" cy="4980811"/>
          </a:xfrm>
          <a:prstGeom prst="rect">
            <a:avLst/>
          </a:prstGeom>
        </p:spPr>
        <p:txBody>
          <a:bodyPr/>
          <a:lstStyle>
            <a:lvl1pPr marL="36000" indent="228600">
              <a:lnSpc>
                <a:spcPct val="100000"/>
              </a:lnSpc>
              <a:spcBef>
                <a:spcPts val="0"/>
              </a:spcBef>
              <a:defRPr>
                <a:latin typeface="Fira Sans Book"/>
              </a:defRPr>
            </a:lvl1pPr>
            <a:lvl2pPr>
              <a:defRPr>
                <a:latin typeface="Fira Sans Book"/>
              </a:defRPr>
            </a:lvl2pPr>
            <a:lvl3pPr>
              <a:defRPr>
                <a:latin typeface="Fira Sans Book"/>
              </a:defRPr>
            </a:lvl3pPr>
            <a:lvl4pPr marL="1371600" indent="0">
              <a:buNone/>
              <a:defRPr sz="1600">
                <a:latin typeface="Fira Sans Book"/>
              </a:defRPr>
            </a:lvl4pPr>
          </a:lstStyle>
          <a:p>
            <a:pPr lvl="0">
              <a:defRPr/>
            </a:pPr>
            <a:r>
              <a:rPr lang="fr-FR"/>
              <a:t>Item niveau 1</a:t>
            </a:r>
            <a:endParaRPr/>
          </a:p>
          <a:p>
            <a:pPr lvl="1">
              <a:defRPr/>
            </a:pPr>
            <a:r>
              <a:rPr lang="fr-FR"/>
              <a:t>Item niveau 2</a:t>
            </a:r>
            <a:endParaRPr/>
          </a:p>
          <a:p>
            <a:pPr lvl="2">
              <a:defRPr/>
            </a:pPr>
            <a:r>
              <a:rPr lang="fr-FR"/>
              <a:t>Item niveau 3</a:t>
            </a:r>
            <a:endParaRPr/>
          </a:p>
          <a:p>
            <a:pPr lvl="3">
              <a:defRPr/>
            </a:pPr>
            <a:r>
              <a:rPr lang="fr-FR"/>
              <a:t>Item niveau 4</a:t>
            </a:r>
            <a:endParaRPr/>
          </a:p>
          <a:p>
            <a:pPr lvl="3">
              <a:defRPr/>
            </a:pPr>
            <a:r>
              <a:rPr lang="fr-FR"/>
              <a:t>	Item niveau 5</a:t>
            </a:r>
            <a:endParaRPr/>
          </a:p>
          <a:p>
            <a:pPr lvl="1">
              <a:defRPr/>
            </a:pPr>
            <a:endParaRPr lang="fr-FR"/>
          </a:p>
        </p:txBody>
      </p:sp>
      <p:sp>
        <p:nvSpPr>
          <p:cNvPr id="5" name="Espace réservé du texte 4"/>
          <p:cNvSpPr>
            <a:spLocks noGrp="1"/>
          </p:cNvSpPr>
          <p:nvPr>
            <p:ph type="body" sz="quarter" idx="11"/>
          </p:nvPr>
        </p:nvSpPr>
        <p:spPr bwMode="auto">
          <a:xfrm>
            <a:off x="3845514" y="250818"/>
            <a:ext cx="7846301" cy="548992"/>
          </a:xfrm>
          <a:prstGeom prst="rect">
            <a:avLst/>
          </a:prstGeom>
        </p:spPr>
        <p:txBody>
          <a:bodyPr>
            <a:noAutofit/>
          </a:bodyPr>
          <a:lstStyle>
            <a:lvl1pPr marL="0" indent="0" algn="r">
              <a:lnSpc>
                <a:spcPct val="100000"/>
              </a:lnSpc>
              <a:spcBef>
                <a:spcPts val="0"/>
              </a:spcBef>
              <a:buNone/>
              <a:defRPr sz="2800" b="1" cap="small">
                <a:solidFill>
                  <a:srgbClr val="C00000"/>
                </a:solidFill>
                <a:latin typeface="Fira Sans Medium"/>
              </a:defRPr>
            </a:lvl1pPr>
          </a:lstStyle>
          <a:p>
            <a:pPr lvl="0">
              <a:defRPr/>
            </a:pPr>
            <a:endParaRPr lang="fr-FR"/>
          </a:p>
        </p:txBody>
      </p:sp>
      <p:pic>
        <p:nvPicPr>
          <p:cNvPr id="11" name="Image 10"/>
          <p:cNvPicPr>
            <a:picLocks noChangeAspect="1"/>
          </p:cNvPicPr>
          <p:nvPr userDrawn="1"/>
        </p:nvPicPr>
        <p:blipFill>
          <a:blip r:embed="rId4"/>
          <a:stretch/>
        </p:blipFill>
        <p:spPr bwMode="auto">
          <a:xfrm>
            <a:off x="431039" y="5705149"/>
            <a:ext cx="11009594" cy="646327"/>
          </a:xfrm>
          <a:prstGeom prst="rect">
            <a:avLst/>
          </a:prstGeom>
        </p:spPr>
      </p:pic>
      <p:sp>
        <p:nvSpPr>
          <p:cNvPr id="12" name="Forme libre 11"/>
          <p:cNvSpPr/>
          <p:nvPr userDrawn="1"/>
        </p:nvSpPr>
        <p:spPr bwMode="auto">
          <a:xfrm>
            <a:off x="10725150" y="5895975"/>
            <a:ext cx="739775" cy="508000"/>
          </a:xfrm>
          <a:custGeom>
            <a:avLst/>
            <a:gdLst>
              <a:gd name="connsiteX0" fmla="*/ 0 w 739775"/>
              <a:gd name="connsiteY0" fmla="*/ 457200 h 508000"/>
              <a:gd name="connsiteX1" fmla="*/ 117475 w 739775"/>
              <a:gd name="connsiteY1" fmla="*/ 425450 h 508000"/>
              <a:gd name="connsiteX2" fmla="*/ 222250 w 739775"/>
              <a:gd name="connsiteY2" fmla="*/ 387350 h 508000"/>
              <a:gd name="connsiteX3" fmla="*/ 327025 w 739775"/>
              <a:gd name="connsiteY3" fmla="*/ 339725 h 508000"/>
              <a:gd name="connsiteX4" fmla="*/ 406400 w 739775"/>
              <a:gd name="connsiteY4" fmla="*/ 285750 h 508000"/>
              <a:gd name="connsiteX5" fmla="*/ 514350 w 739775"/>
              <a:gd name="connsiteY5" fmla="*/ 219075 h 508000"/>
              <a:gd name="connsiteX6" fmla="*/ 600075 w 739775"/>
              <a:gd name="connsiteY6" fmla="*/ 139700 h 508000"/>
              <a:gd name="connsiteX7" fmla="*/ 676275 w 739775"/>
              <a:gd name="connsiteY7" fmla="*/ 63500 h 508000"/>
              <a:gd name="connsiteX8" fmla="*/ 730250 w 739775"/>
              <a:gd name="connsiteY8" fmla="*/ 0 h 508000"/>
              <a:gd name="connsiteX9" fmla="*/ 739775 w 739775"/>
              <a:gd name="connsiteY9" fmla="*/ 504825 h 508000"/>
              <a:gd name="connsiteX10" fmla="*/ 3175 w 739775"/>
              <a:gd name="connsiteY10" fmla="*/ 508000 h 508000"/>
              <a:gd name="connsiteX11" fmla="*/ 0 w 739775"/>
              <a:gd name="connsiteY11" fmla="*/ 45720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9775" h="508000" extrusionOk="0">
                <a:moveTo>
                  <a:pt x="0" y="457200"/>
                </a:moveTo>
                <a:lnTo>
                  <a:pt x="117475" y="425450"/>
                </a:lnTo>
                <a:lnTo>
                  <a:pt x="222250" y="387350"/>
                </a:lnTo>
                <a:lnTo>
                  <a:pt x="327025" y="339725"/>
                </a:lnTo>
                <a:lnTo>
                  <a:pt x="406400" y="285750"/>
                </a:lnTo>
                <a:lnTo>
                  <a:pt x="514350" y="219075"/>
                </a:lnTo>
                <a:lnTo>
                  <a:pt x="600075" y="139700"/>
                </a:lnTo>
                <a:lnTo>
                  <a:pt x="676275" y="63500"/>
                </a:lnTo>
                <a:lnTo>
                  <a:pt x="730250" y="0"/>
                </a:lnTo>
                <a:lnTo>
                  <a:pt x="739775" y="504825"/>
                </a:lnTo>
                <a:lnTo>
                  <a:pt x="3175" y="508000"/>
                </a:lnTo>
                <a:lnTo>
                  <a:pt x="0" y="4572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3" name="Arrondir un rectangle à un seul coin 7"/>
          <p:cNvSpPr/>
          <p:nvPr userDrawn="1"/>
        </p:nvSpPr>
        <p:spPr bwMode="auto">
          <a:xfrm flipV="1">
            <a:off x="489096" y="1034041"/>
            <a:ext cx="11220893" cy="5334862"/>
          </a:xfrm>
          <a:prstGeom prst="round1Rect">
            <a:avLst>
              <a:gd name="adj" fmla="val 22179"/>
            </a:avLst>
          </a:prstGeom>
          <a:noFill/>
          <a:ln w="6350">
            <a:solidFill>
              <a:srgbClr val="0098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14" name="Image 13"/>
          <p:cNvPicPr>
            <a:picLocks noChangeAspect="1"/>
          </p:cNvPicPr>
          <p:nvPr userDrawn="1"/>
        </p:nvPicPr>
        <p:blipFill>
          <a:blip r:embed="rId5"/>
          <a:stretch/>
        </p:blipFill>
        <p:spPr bwMode="auto">
          <a:xfrm>
            <a:off x="9848233" y="4532180"/>
            <a:ext cx="1585066" cy="158506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userDrawn="1">
  <p:cSld name="Diapositive de Titre - bleu">
    <p:spTree>
      <p:nvGrpSpPr>
        <p:cNvPr id="1" name=""/>
        <p:cNvGrpSpPr/>
        <p:nvPr/>
      </p:nvGrpSpPr>
      <p:grpSpPr bwMode="auto">
        <a:xfrm>
          <a:off x="0" y="0"/>
          <a:ext cx="0" cy="0"/>
          <a:chOff x="0" y="0"/>
          <a:chExt cx="0" cy="0"/>
        </a:xfrm>
      </p:grpSpPr>
      <p:sp>
        <p:nvSpPr>
          <p:cNvPr id="34" name="Rectangle 33"/>
          <p:cNvSpPr/>
          <p:nvPr userDrawn="1"/>
        </p:nvSpPr>
        <p:spPr bwMode="auto">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7" name="Arrondir un rectangle à un seul coin 23"/>
          <p:cNvSpPr/>
          <p:nvPr userDrawn="1"/>
        </p:nvSpPr>
        <p:spPr bwMode="auto">
          <a:xfrm flipV="1">
            <a:off x="489096" y="1160388"/>
            <a:ext cx="11220893" cy="4730048"/>
          </a:xfrm>
          <a:prstGeom prst="round1Rect">
            <a:avLst>
              <a:gd name="adj" fmla="val 26095"/>
            </a:avLst>
          </a:prstGeom>
          <a:solidFill>
            <a:srgbClr val="10B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8" name="Image 7"/>
          <p:cNvPicPr>
            <a:picLocks noChangeAspect="1"/>
          </p:cNvPicPr>
          <p:nvPr userDrawn="1"/>
        </p:nvPicPr>
        <p:blipFill>
          <a:blip r:embed="rId2"/>
          <a:stretch/>
        </p:blipFill>
        <p:spPr bwMode="auto">
          <a:xfrm>
            <a:off x="431039" y="5229595"/>
            <a:ext cx="11009593" cy="646327"/>
          </a:xfrm>
          <a:prstGeom prst="rect">
            <a:avLst/>
          </a:prstGeom>
        </p:spPr>
      </p:pic>
      <p:pic>
        <p:nvPicPr>
          <p:cNvPr id="9" name="Image 8"/>
          <p:cNvPicPr>
            <a:picLocks noChangeAspect="1"/>
          </p:cNvPicPr>
          <p:nvPr userDrawn="1"/>
        </p:nvPicPr>
        <p:blipFill>
          <a:blip r:embed="rId3"/>
          <a:stretch/>
        </p:blipFill>
        <p:spPr bwMode="auto">
          <a:xfrm>
            <a:off x="9855566" y="4049580"/>
            <a:ext cx="1585066" cy="1585066"/>
          </a:xfrm>
          <a:prstGeom prst="rect">
            <a:avLst/>
          </a:prstGeom>
        </p:spPr>
      </p:pic>
      <p:sp>
        <p:nvSpPr>
          <p:cNvPr id="2" name="Titre 1"/>
          <p:cNvSpPr>
            <a:spLocks noGrp="1"/>
          </p:cNvSpPr>
          <p:nvPr>
            <p:ph type="title" hasCustomPrompt="1"/>
          </p:nvPr>
        </p:nvSpPr>
        <p:spPr bwMode="auto">
          <a:xfrm>
            <a:off x="735651" y="1689309"/>
            <a:ext cx="10515600" cy="2212351"/>
          </a:xfrm>
          <a:prstGeom prst="rect">
            <a:avLst/>
          </a:prstGeom>
        </p:spPr>
        <p:txBody>
          <a:bodyPr/>
          <a:lstStyle>
            <a:lvl1pPr>
              <a:defRPr sz="7200" b="1">
                <a:solidFill>
                  <a:schemeClr val="bg1"/>
                </a:solidFill>
                <a:latin typeface="Fira Sans SemiBold"/>
              </a:defRPr>
            </a:lvl1pPr>
          </a:lstStyle>
          <a:p>
            <a:pPr>
              <a:defRPr/>
            </a:pPr>
            <a:r>
              <a:rPr lang="fr-FR"/>
              <a:t>Titre de</a:t>
            </a:r>
            <a:br>
              <a:rPr lang="fr-FR"/>
            </a:br>
            <a:r>
              <a:rPr lang="fr-FR"/>
              <a:t>la présentation</a:t>
            </a:r>
            <a:endParaRPr/>
          </a:p>
        </p:txBody>
      </p:sp>
      <p:sp>
        <p:nvSpPr>
          <p:cNvPr id="20" name="ZoneTexte 19"/>
          <p:cNvSpPr txBox="1"/>
          <p:nvPr userDrawn="1"/>
        </p:nvSpPr>
        <p:spPr bwMode="auto">
          <a:xfrm>
            <a:off x="11691815" y="1008193"/>
            <a:ext cx="593969" cy="830997"/>
          </a:xfrm>
          <a:prstGeom prst="rect">
            <a:avLst/>
          </a:prstGeom>
          <a:noFill/>
        </p:spPr>
        <p:txBody>
          <a:bodyPr wrap="square" rtlCol="0">
            <a:spAutoFit/>
          </a:bodyPr>
          <a:lstStyle/>
          <a:p>
            <a:pPr>
              <a:defRPr/>
            </a:pPr>
            <a:fld id="{103F9529-15E7-479F-94DE-B300490E61FE}" type="slidenum">
              <a:rPr lang="fr-FR" sz="2400">
                <a:solidFill>
                  <a:srgbClr val="A5B1C2"/>
                </a:solidFill>
              </a:rPr>
              <a:t>‹N°›</a:t>
            </a:fld>
            <a:endParaRPr lang="fr-FR" sz="2400">
              <a:solidFill>
                <a:srgbClr val="A5B1C2"/>
              </a:solidFill>
            </a:endParaRPr>
          </a:p>
        </p:txBody>
      </p:sp>
      <p:cxnSp>
        <p:nvCxnSpPr>
          <p:cNvPr id="21" name="Connecteur droit 20"/>
          <p:cNvCxnSpPr>
            <a:cxnSpLocks/>
          </p:cNvCxnSpPr>
          <p:nvPr userDrawn="1"/>
        </p:nvCxnSpPr>
        <p:spPr bwMode="auto">
          <a:xfrm>
            <a:off x="11746520" y="1430782"/>
            <a:ext cx="548625"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Espace réservé du texte 26"/>
          <p:cNvSpPr>
            <a:spLocks noGrp="1"/>
          </p:cNvSpPr>
          <p:nvPr>
            <p:ph type="body" sz="quarter" idx="15" hasCustomPrompt="1"/>
          </p:nvPr>
        </p:nvSpPr>
        <p:spPr bwMode="auto">
          <a:xfrm>
            <a:off x="382399" y="6038356"/>
            <a:ext cx="4572000" cy="646113"/>
          </a:xfrm>
          <a:prstGeom prst="rect">
            <a:avLst/>
          </a:prstGeom>
        </p:spPr>
        <p:txBody>
          <a:bodyPr>
            <a:normAutofit/>
          </a:bodyPr>
          <a:lstStyle>
            <a:lvl1pPr marL="0" indent="0">
              <a:buNone/>
              <a:defRPr sz="1800">
                <a:latin typeface="Fira Sans Book"/>
              </a:defRPr>
            </a:lvl1pPr>
          </a:lstStyle>
          <a:p>
            <a:pPr lvl="0">
              <a:defRPr/>
            </a:pPr>
            <a:r>
              <a:rPr lang="fr-FR"/>
              <a:t>Texte complémentaire texte complémentaire</a:t>
            </a:r>
            <a:endParaRPr/>
          </a:p>
        </p:txBody>
      </p:sp>
      <p:pic>
        <p:nvPicPr>
          <p:cNvPr id="28" name="Image 27"/>
          <p:cNvPicPr>
            <a:picLocks noChangeAspect="1"/>
          </p:cNvPicPr>
          <p:nvPr userDrawn="1"/>
        </p:nvPicPr>
        <p:blipFill>
          <a:blip r:embed="rId4"/>
          <a:stretch/>
        </p:blipFill>
        <p:spPr bwMode="auto">
          <a:xfrm>
            <a:off x="432385" y="226823"/>
            <a:ext cx="2374610" cy="826364"/>
          </a:xfrm>
          <a:prstGeom prst="rect">
            <a:avLst/>
          </a:prstGeom>
        </p:spPr>
      </p:pic>
      <p:sp>
        <p:nvSpPr>
          <p:cNvPr id="29" name="Espace réservé du texte 13"/>
          <p:cNvSpPr>
            <a:spLocks noGrp="1"/>
          </p:cNvSpPr>
          <p:nvPr>
            <p:ph type="body" sz="quarter" idx="13" hasCustomPrompt="1"/>
          </p:nvPr>
        </p:nvSpPr>
        <p:spPr bwMode="auto">
          <a:xfrm>
            <a:off x="7207704" y="227045"/>
            <a:ext cx="4502285" cy="467276"/>
          </a:xfrm>
          <a:prstGeom prst="rect">
            <a:avLst/>
          </a:prstGeom>
        </p:spPr>
        <p:txBody>
          <a:bodyPr>
            <a:noAutofit/>
          </a:bodyPr>
          <a:lstStyle>
            <a:lvl1pPr marL="0" indent="0" algn="r">
              <a:buNone/>
              <a:defRPr sz="3000">
                <a:solidFill>
                  <a:srgbClr val="10B6E2"/>
                </a:solidFill>
                <a:latin typeface="Fira Sans Medium"/>
              </a:defRPr>
            </a:lvl1pPr>
          </a:lstStyle>
          <a:p>
            <a:pPr lvl="0">
              <a:defRPr/>
            </a:pPr>
            <a:r>
              <a:rPr lang="fr-FR"/>
              <a:t>Date de la présentation</a:t>
            </a:r>
            <a:endParaRPr/>
          </a:p>
        </p:txBody>
      </p:sp>
      <p:sp>
        <p:nvSpPr>
          <p:cNvPr id="30" name="Espace réservé du texte 18"/>
          <p:cNvSpPr>
            <a:spLocks noGrp="1"/>
          </p:cNvSpPr>
          <p:nvPr>
            <p:ph type="body" sz="quarter" idx="14" hasCustomPrompt="1"/>
          </p:nvPr>
        </p:nvSpPr>
        <p:spPr bwMode="auto">
          <a:xfrm>
            <a:off x="7207704" y="727130"/>
            <a:ext cx="4502285" cy="357052"/>
          </a:xfrm>
          <a:prstGeom prst="rect">
            <a:avLst/>
          </a:prstGeom>
        </p:spPr>
        <p:txBody>
          <a:bodyPr>
            <a:normAutofit/>
          </a:bodyPr>
          <a:lstStyle>
            <a:lvl1pPr marL="0" indent="0" algn="r">
              <a:buNone/>
              <a:defRPr sz="1600">
                <a:latin typeface="Fira Sans"/>
              </a:defRPr>
            </a:lvl1pPr>
          </a:lstStyle>
          <a:p>
            <a:pPr lvl="0">
              <a:defRPr/>
            </a:pPr>
            <a:r>
              <a:rPr lang="fr-FR"/>
              <a:t>Lieu de la présentation</a:t>
            </a:r>
            <a:endParaRPr/>
          </a:p>
        </p:txBody>
      </p:sp>
    </p:spTree>
    <p:extLst>
      <p:ext uri="{BB962C8B-B14F-4D97-AF65-F5344CB8AC3E}">
        <p14:creationId xmlns:p14="http://schemas.microsoft.com/office/powerpoint/2010/main" val="2635508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userDrawn="1">
  <p:cSld name="Diapositive de texte - bleu">
    <p:spTree>
      <p:nvGrpSpPr>
        <p:cNvPr id="1" name=""/>
        <p:cNvGrpSpPr/>
        <p:nvPr/>
      </p:nvGrpSpPr>
      <p:grpSpPr bwMode="auto">
        <a:xfrm>
          <a:off x="0" y="0"/>
          <a:ext cx="0" cy="0"/>
          <a:chOff x="0" y="0"/>
          <a:chExt cx="0" cy="0"/>
        </a:xfrm>
      </p:grpSpPr>
      <p:sp>
        <p:nvSpPr>
          <p:cNvPr id="28" name="Rectangle 27"/>
          <p:cNvSpPr/>
          <p:nvPr userDrawn="1"/>
        </p:nvSpPr>
        <p:spPr bwMode="auto">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8" name="Arrondir un rectangle à un seul coin 7"/>
          <p:cNvSpPr/>
          <p:nvPr userDrawn="1"/>
        </p:nvSpPr>
        <p:spPr bwMode="auto">
          <a:xfrm flipV="1">
            <a:off x="470922" y="1034041"/>
            <a:ext cx="11220893" cy="5334862"/>
          </a:xfrm>
          <a:prstGeom prst="round1Rect">
            <a:avLst>
              <a:gd name="adj" fmla="val 22179"/>
            </a:avLst>
          </a:prstGeom>
          <a:solidFill>
            <a:srgbClr val="10B6E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22" name="Image 21"/>
          <p:cNvPicPr>
            <a:picLocks noChangeAspect="1"/>
          </p:cNvPicPr>
          <p:nvPr userDrawn="1"/>
        </p:nvPicPr>
        <p:blipFill>
          <a:blip r:embed="rId2"/>
          <a:stretch/>
        </p:blipFill>
        <p:spPr bwMode="auto">
          <a:xfrm>
            <a:off x="431039" y="5708567"/>
            <a:ext cx="11009593" cy="646327"/>
          </a:xfrm>
          <a:prstGeom prst="rect">
            <a:avLst/>
          </a:prstGeom>
        </p:spPr>
      </p:pic>
      <p:pic>
        <p:nvPicPr>
          <p:cNvPr id="23" name="Image 22"/>
          <p:cNvPicPr>
            <a:picLocks noChangeAspect="1"/>
          </p:cNvPicPr>
          <p:nvPr userDrawn="1"/>
        </p:nvPicPr>
        <p:blipFill>
          <a:blip r:embed="rId3"/>
          <a:stretch/>
        </p:blipFill>
        <p:spPr bwMode="auto">
          <a:xfrm>
            <a:off x="9855566" y="4521293"/>
            <a:ext cx="1585066" cy="1585066"/>
          </a:xfrm>
          <a:prstGeom prst="rect">
            <a:avLst/>
          </a:prstGeom>
        </p:spPr>
      </p:pic>
      <p:sp>
        <p:nvSpPr>
          <p:cNvPr id="20" name="ZoneTexte 19"/>
          <p:cNvSpPr txBox="1"/>
          <p:nvPr userDrawn="1"/>
        </p:nvSpPr>
        <p:spPr bwMode="auto">
          <a:xfrm>
            <a:off x="11691815" y="1008193"/>
            <a:ext cx="593969" cy="830997"/>
          </a:xfrm>
          <a:prstGeom prst="rect">
            <a:avLst/>
          </a:prstGeom>
          <a:noFill/>
        </p:spPr>
        <p:txBody>
          <a:bodyPr wrap="square" rtlCol="0">
            <a:spAutoFit/>
          </a:bodyPr>
          <a:lstStyle/>
          <a:p>
            <a:pPr>
              <a:defRPr/>
            </a:pPr>
            <a:fld id="{103F9529-15E7-479F-94DE-B300490E61FE}" type="slidenum">
              <a:rPr lang="fr-FR" sz="2400">
                <a:solidFill>
                  <a:srgbClr val="A5B1C2"/>
                </a:solidFill>
              </a:rPr>
              <a:t>‹N°›</a:t>
            </a:fld>
            <a:endParaRPr lang="fr-FR" sz="2400">
              <a:solidFill>
                <a:srgbClr val="A5B1C2"/>
              </a:solidFill>
            </a:endParaRPr>
          </a:p>
        </p:txBody>
      </p:sp>
      <p:cxnSp>
        <p:nvCxnSpPr>
          <p:cNvPr id="21" name="Connecteur droit 20"/>
          <p:cNvCxnSpPr>
            <a:cxnSpLocks/>
          </p:cNvCxnSpPr>
          <p:nvPr userDrawn="1"/>
        </p:nvCxnSpPr>
        <p:spPr bwMode="auto">
          <a:xfrm>
            <a:off x="11746520" y="1430782"/>
            <a:ext cx="548625"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4" name="Image 23"/>
          <p:cNvPicPr>
            <a:picLocks noChangeAspect="1"/>
          </p:cNvPicPr>
          <p:nvPr userDrawn="1"/>
        </p:nvPicPr>
        <p:blipFill>
          <a:blip r:embed="rId4"/>
          <a:stretch/>
        </p:blipFill>
        <p:spPr bwMode="auto">
          <a:xfrm>
            <a:off x="432385" y="329375"/>
            <a:ext cx="1820517" cy="633540"/>
          </a:xfrm>
          <a:prstGeom prst="rect">
            <a:avLst/>
          </a:prstGeom>
        </p:spPr>
      </p:pic>
      <p:sp>
        <p:nvSpPr>
          <p:cNvPr id="3" name="Espace réservé du texte 2"/>
          <p:cNvSpPr>
            <a:spLocks noGrp="1"/>
          </p:cNvSpPr>
          <p:nvPr>
            <p:ph type="body" sz="quarter" idx="10" hasCustomPrompt="1"/>
          </p:nvPr>
        </p:nvSpPr>
        <p:spPr bwMode="auto">
          <a:xfrm>
            <a:off x="1475969" y="1517886"/>
            <a:ext cx="8128414" cy="3880966"/>
          </a:xfrm>
          <a:prstGeom prst="rect">
            <a:avLst/>
          </a:prstGeom>
        </p:spPr>
        <p:txBody>
          <a:bodyPr/>
          <a:lstStyle>
            <a:lvl1pPr>
              <a:lnSpc>
                <a:spcPct val="200000"/>
              </a:lnSpc>
              <a:spcBef>
                <a:spcPts val="0"/>
              </a:spcBef>
              <a:defRPr>
                <a:latin typeface="Fira Sans Book"/>
              </a:defRPr>
            </a:lvl1pPr>
            <a:lvl2pPr>
              <a:defRPr>
                <a:latin typeface="Fira Sans Book"/>
              </a:defRPr>
            </a:lvl2pPr>
            <a:lvl3pPr>
              <a:defRPr>
                <a:latin typeface="Fira Sans Book"/>
              </a:defRPr>
            </a:lvl3pPr>
            <a:lvl4pPr marL="1371600" indent="0">
              <a:buNone/>
              <a:defRPr sz="1600">
                <a:latin typeface="Fira Sans Book"/>
              </a:defRPr>
            </a:lvl4pPr>
          </a:lstStyle>
          <a:p>
            <a:pPr lvl="0">
              <a:defRPr/>
            </a:pPr>
            <a:r>
              <a:rPr lang="fr-FR"/>
              <a:t>Item niveau 1</a:t>
            </a:r>
            <a:endParaRPr/>
          </a:p>
          <a:p>
            <a:pPr lvl="1">
              <a:defRPr/>
            </a:pPr>
            <a:r>
              <a:rPr lang="fr-FR"/>
              <a:t>Item niveau 2</a:t>
            </a:r>
            <a:endParaRPr/>
          </a:p>
          <a:p>
            <a:pPr lvl="2">
              <a:defRPr/>
            </a:pPr>
            <a:r>
              <a:rPr lang="fr-FR"/>
              <a:t>Item niveau 3</a:t>
            </a:r>
            <a:endParaRPr/>
          </a:p>
          <a:p>
            <a:pPr lvl="3">
              <a:defRPr/>
            </a:pPr>
            <a:r>
              <a:rPr lang="fr-FR"/>
              <a:t>Item niveau 4</a:t>
            </a:r>
            <a:endParaRPr/>
          </a:p>
          <a:p>
            <a:pPr lvl="3">
              <a:defRPr/>
            </a:pPr>
            <a:r>
              <a:rPr lang="fr-FR"/>
              <a:t>	Item niveau 5</a:t>
            </a:r>
            <a:endParaRPr/>
          </a:p>
          <a:p>
            <a:pPr lvl="1">
              <a:defRPr/>
            </a:pPr>
            <a:endParaRPr lang="fr-FR"/>
          </a:p>
        </p:txBody>
      </p:sp>
      <p:sp>
        <p:nvSpPr>
          <p:cNvPr id="5" name="Espace réservé du texte 4"/>
          <p:cNvSpPr>
            <a:spLocks noGrp="1"/>
          </p:cNvSpPr>
          <p:nvPr>
            <p:ph type="body" sz="quarter" idx="11" hasCustomPrompt="1"/>
          </p:nvPr>
        </p:nvSpPr>
        <p:spPr bwMode="auto">
          <a:xfrm>
            <a:off x="3948066" y="487892"/>
            <a:ext cx="7864475" cy="382588"/>
          </a:xfrm>
          <a:prstGeom prst="rect">
            <a:avLst/>
          </a:prstGeom>
        </p:spPr>
        <p:txBody>
          <a:bodyPr>
            <a:normAutofit/>
          </a:bodyPr>
          <a:lstStyle>
            <a:lvl1pPr marL="0" indent="0" algn="r">
              <a:lnSpc>
                <a:spcPct val="100000"/>
              </a:lnSpc>
              <a:spcBef>
                <a:spcPts val="0"/>
              </a:spcBef>
              <a:buNone/>
              <a:defRPr sz="2000" b="0">
                <a:solidFill>
                  <a:srgbClr val="A5B1C2"/>
                </a:solidFill>
                <a:latin typeface="Fira Sans Medium"/>
              </a:defRPr>
            </a:lvl1pPr>
          </a:lstStyle>
          <a:p>
            <a:pPr lvl="0">
              <a:defRPr/>
            </a:pPr>
            <a:r>
              <a:rPr lang="fr-FR"/>
              <a:t>Rappel du titre de la présentation</a:t>
            </a:r>
            <a:endParaRPr/>
          </a:p>
        </p:txBody>
      </p:sp>
    </p:spTree>
    <p:extLst>
      <p:ext uri="{BB962C8B-B14F-4D97-AF65-F5344CB8AC3E}">
        <p14:creationId xmlns:p14="http://schemas.microsoft.com/office/powerpoint/2010/main" val="354207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userDrawn="1">
  <p:cSld name="Diapositive de sous-titre - bleu">
    <p:spTree>
      <p:nvGrpSpPr>
        <p:cNvPr id="1" name=""/>
        <p:cNvGrpSpPr/>
        <p:nvPr/>
      </p:nvGrpSpPr>
      <p:grpSpPr bwMode="auto">
        <a:xfrm>
          <a:off x="0" y="0"/>
          <a:ext cx="0" cy="0"/>
          <a:chOff x="0" y="0"/>
          <a:chExt cx="0" cy="0"/>
        </a:xfrm>
      </p:grpSpPr>
      <p:sp>
        <p:nvSpPr>
          <p:cNvPr id="23" name="Rectangle 22"/>
          <p:cNvSpPr/>
          <p:nvPr userDrawn="1"/>
        </p:nvSpPr>
        <p:spPr bwMode="auto">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7" name="Arrondir un rectangle à un seul coin 23"/>
          <p:cNvSpPr/>
          <p:nvPr userDrawn="1"/>
        </p:nvSpPr>
        <p:spPr bwMode="auto">
          <a:xfrm flipV="1">
            <a:off x="489096" y="1160388"/>
            <a:ext cx="11220893" cy="4730048"/>
          </a:xfrm>
          <a:prstGeom prst="round1Rect">
            <a:avLst>
              <a:gd name="adj" fmla="val 26095"/>
            </a:avLst>
          </a:prstGeom>
          <a:solidFill>
            <a:srgbClr val="10B6E2">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8" name="Image 7"/>
          <p:cNvPicPr>
            <a:picLocks noChangeAspect="1"/>
          </p:cNvPicPr>
          <p:nvPr userDrawn="1"/>
        </p:nvPicPr>
        <p:blipFill>
          <a:blip r:embed="rId2"/>
          <a:stretch/>
        </p:blipFill>
        <p:spPr bwMode="auto">
          <a:xfrm>
            <a:off x="431039" y="5229595"/>
            <a:ext cx="11009593" cy="646327"/>
          </a:xfrm>
          <a:prstGeom prst="rect">
            <a:avLst/>
          </a:prstGeom>
        </p:spPr>
      </p:pic>
      <p:pic>
        <p:nvPicPr>
          <p:cNvPr id="9" name="Image 8"/>
          <p:cNvPicPr>
            <a:picLocks noChangeAspect="1"/>
          </p:cNvPicPr>
          <p:nvPr userDrawn="1"/>
        </p:nvPicPr>
        <p:blipFill>
          <a:blip r:embed="rId3"/>
          <a:stretch/>
        </p:blipFill>
        <p:spPr bwMode="auto">
          <a:xfrm>
            <a:off x="9855566" y="4049580"/>
            <a:ext cx="1585066" cy="1585066"/>
          </a:xfrm>
          <a:prstGeom prst="rect">
            <a:avLst/>
          </a:prstGeom>
        </p:spPr>
      </p:pic>
      <p:sp>
        <p:nvSpPr>
          <p:cNvPr id="14" name="Espace réservé du texte 13"/>
          <p:cNvSpPr>
            <a:spLocks noGrp="1"/>
          </p:cNvSpPr>
          <p:nvPr>
            <p:ph type="body" sz="quarter" idx="13" hasCustomPrompt="1"/>
          </p:nvPr>
        </p:nvSpPr>
        <p:spPr bwMode="auto">
          <a:xfrm>
            <a:off x="7207704" y="227045"/>
            <a:ext cx="4502285" cy="467276"/>
          </a:xfrm>
          <a:prstGeom prst="rect">
            <a:avLst/>
          </a:prstGeom>
        </p:spPr>
        <p:txBody>
          <a:bodyPr>
            <a:noAutofit/>
          </a:bodyPr>
          <a:lstStyle>
            <a:lvl1pPr marL="0" indent="0" algn="r">
              <a:buNone/>
              <a:defRPr sz="3000">
                <a:solidFill>
                  <a:srgbClr val="10B6E2"/>
                </a:solidFill>
                <a:latin typeface="Fira Sans Medium"/>
              </a:defRPr>
            </a:lvl1pPr>
          </a:lstStyle>
          <a:p>
            <a:pPr lvl="0">
              <a:defRPr/>
            </a:pPr>
            <a:r>
              <a:rPr lang="fr-FR"/>
              <a:t>Date de la présentation</a:t>
            </a:r>
            <a:endParaRPr/>
          </a:p>
        </p:txBody>
      </p:sp>
      <p:sp>
        <p:nvSpPr>
          <p:cNvPr id="19" name="Espace réservé du texte 18"/>
          <p:cNvSpPr>
            <a:spLocks noGrp="1"/>
          </p:cNvSpPr>
          <p:nvPr>
            <p:ph type="body" sz="quarter" idx="14" hasCustomPrompt="1"/>
          </p:nvPr>
        </p:nvSpPr>
        <p:spPr bwMode="auto">
          <a:xfrm>
            <a:off x="7207704" y="727130"/>
            <a:ext cx="4502285" cy="357052"/>
          </a:xfrm>
          <a:prstGeom prst="rect">
            <a:avLst/>
          </a:prstGeom>
        </p:spPr>
        <p:txBody>
          <a:bodyPr>
            <a:normAutofit/>
          </a:bodyPr>
          <a:lstStyle>
            <a:lvl1pPr marL="0" indent="0" algn="r">
              <a:buNone/>
              <a:defRPr sz="1600">
                <a:latin typeface="Fira Sans"/>
              </a:defRPr>
            </a:lvl1pPr>
          </a:lstStyle>
          <a:p>
            <a:pPr lvl="0">
              <a:defRPr/>
            </a:pPr>
            <a:r>
              <a:rPr lang="fr-FR"/>
              <a:t>Lieu de la présentation</a:t>
            </a:r>
            <a:endParaRPr/>
          </a:p>
        </p:txBody>
      </p:sp>
      <p:sp>
        <p:nvSpPr>
          <p:cNvPr id="20" name="ZoneTexte 19"/>
          <p:cNvSpPr txBox="1"/>
          <p:nvPr userDrawn="1"/>
        </p:nvSpPr>
        <p:spPr bwMode="auto">
          <a:xfrm>
            <a:off x="11691815" y="1008193"/>
            <a:ext cx="593969" cy="830997"/>
          </a:xfrm>
          <a:prstGeom prst="rect">
            <a:avLst/>
          </a:prstGeom>
          <a:noFill/>
        </p:spPr>
        <p:txBody>
          <a:bodyPr wrap="square" rtlCol="0">
            <a:spAutoFit/>
          </a:bodyPr>
          <a:lstStyle/>
          <a:p>
            <a:pPr>
              <a:defRPr/>
            </a:pPr>
            <a:fld id="{103F9529-15E7-479F-94DE-B300490E61FE}" type="slidenum">
              <a:rPr lang="fr-FR" sz="2400">
                <a:solidFill>
                  <a:srgbClr val="A5B1C2"/>
                </a:solidFill>
              </a:rPr>
              <a:t>‹N°›</a:t>
            </a:fld>
            <a:endParaRPr lang="fr-FR" sz="2400">
              <a:solidFill>
                <a:srgbClr val="A5B1C2"/>
              </a:solidFill>
            </a:endParaRPr>
          </a:p>
        </p:txBody>
      </p:sp>
      <p:cxnSp>
        <p:nvCxnSpPr>
          <p:cNvPr id="21" name="Connecteur droit 20"/>
          <p:cNvCxnSpPr>
            <a:cxnSpLocks/>
          </p:cNvCxnSpPr>
          <p:nvPr userDrawn="1"/>
        </p:nvCxnSpPr>
        <p:spPr bwMode="auto">
          <a:xfrm>
            <a:off x="11746520" y="1430782"/>
            <a:ext cx="548625"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Espace réservé du texte 26"/>
          <p:cNvSpPr>
            <a:spLocks noGrp="1"/>
          </p:cNvSpPr>
          <p:nvPr>
            <p:ph type="body" sz="quarter" idx="15" hasCustomPrompt="1"/>
          </p:nvPr>
        </p:nvSpPr>
        <p:spPr bwMode="auto">
          <a:xfrm>
            <a:off x="382399" y="6038356"/>
            <a:ext cx="4572000" cy="646113"/>
          </a:xfrm>
          <a:prstGeom prst="rect">
            <a:avLst/>
          </a:prstGeom>
        </p:spPr>
        <p:txBody>
          <a:bodyPr>
            <a:normAutofit/>
          </a:bodyPr>
          <a:lstStyle>
            <a:lvl1pPr marL="0" indent="0">
              <a:buNone/>
              <a:defRPr sz="1800">
                <a:latin typeface="Fira Sans Book"/>
              </a:defRPr>
            </a:lvl1pPr>
          </a:lstStyle>
          <a:p>
            <a:pPr lvl="0">
              <a:defRPr/>
            </a:pPr>
            <a:r>
              <a:rPr lang="fr-FR"/>
              <a:t>Texte complémentaire texte complémentaire</a:t>
            </a:r>
            <a:endParaRPr/>
          </a:p>
        </p:txBody>
      </p:sp>
      <p:pic>
        <p:nvPicPr>
          <p:cNvPr id="13" name="Image 12"/>
          <p:cNvPicPr>
            <a:picLocks noChangeAspect="1"/>
          </p:cNvPicPr>
          <p:nvPr userDrawn="1"/>
        </p:nvPicPr>
        <p:blipFill>
          <a:blip r:embed="rId4"/>
          <a:stretch/>
        </p:blipFill>
        <p:spPr bwMode="auto">
          <a:xfrm>
            <a:off x="432385" y="226823"/>
            <a:ext cx="2374610" cy="826364"/>
          </a:xfrm>
          <a:prstGeom prst="rect">
            <a:avLst/>
          </a:prstGeom>
        </p:spPr>
      </p:pic>
      <p:sp>
        <p:nvSpPr>
          <p:cNvPr id="18" name="Espace réservé du texte 5"/>
          <p:cNvSpPr>
            <a:spLocks noGrp="1"/>
          </p:cNvSpPr>
          <p:nvPr>
            <p:ph type="body" sz="quarter" idx="16" hasCustomPrompt="1"/>
          </p:nvPr>
        </p:nvSpPr>
        <p:spPr bwMode="auto">
          <a:xfrm>
            <a:off x="699810" y="1690113"/>
            <a:ext cx="10740821" cy="1954212"/>
          </a:xfrm>
          <a:prstGeom prst="rect">
            <a:avLst/>
          </a:prstGeom>
        </p:spPr>
        <p:txBody>
          <a:bodyPr>
            <a:noAutofit/>
          </a:bodyPr>
          <a:lstStyle>
            <a:lvl1pPr marL="0" indent="0">
              <a:lnSpc>
                <a:spcPts val="7200"/>
              </a:lnSpc>
              <a:spcBef>
                <a:spcPts val="0"/>
              </a:spcBef>
              <a:buNone/>
              <a:defRPr sz="7200">
                <a:solidFill>
                  <a:schemeClr val="bg1"/>
                </a:solidFill>
                <a:latin typeface="Fira Sans SemiBold"/>
              </a:defRPr>
            </a:lvl1pPr>
          </a:lstStyle>
          <a:p>
            <a:pPr lvl="0">
              <a:defRPr/>
            </a:pPr>
            <a:r>
              <a:rPr lang="fr-FR"/>
              <a:t>Sous-titre</a:t>
            </a:r>
            <a:endParaRPr/>
          </a:p>
          <a:p>
            <a:pPr lvl="0">
              <a:defRPr/>
            </a:pPr>
            <a:r>
              <a:rPr lang="fr-FR"/>
              <a:t>partie 1</a:t>
            </a:r>
            <a:endParaRPr/>
          </a:p>
        </p:txBody>
      </p:sp>
      <p:sp>
        <p:nvSpPr>
          <p:cNvPr id="15" name="Espace réservé du texte 14"/>
          <p:cNvSpPr>
            <a:spLocks noGrp="1"/>
          </p:cNvSpPr>
          <p:nvPr>
            <p:ph type="body" sz="quarter" idx="17" hasCustomPrompt="1"/>
          </p:nvPr>
        </p:nvSpPr>
        <p:spPr bwMode="auto">
          <a:xfrm>
            <a:off x="1301533" y="3689102"/>
            <a:ext cx="7813283" cy="1295400"/>
          </a:xfrm>
          <a:prstGeom prst="rect">
            <a:avLst/>
          </a:prstGeom>
        </p:spPr>
        <p:txBody>
          <a:bodyPr>
            <a:normAutofit/>
          </a:bodyPr>
          <a:lstStyle>
            <a:lvl1pPr marL="447675" indent="-177800">
              <a:lnSpc>
                <a:spcPct val="150000"/>
              </a:lnSpc>
              <a:spcBef>
                <a:spcPts val="0"/>
              </a:spcBef>
              <a:defRPr sz="1800">
                <a:latin typeface="Fira Sans Medium"/>
              </a:defRPr>
            </a:lvl1pPr>
          </a:lstStyle>
          <a:p>
            <a:pPr lvl="0">
              <a:defRPr/>
            </a:pPr>
            <a:r>
              <a:rPr lang="fr-FR"/>
              <a:t>Index 1</a:t>
            </a:r>
            <a:endParaRPr/>
          </a:p>
          <a:p>
            <a:pPr lvl="0">
              <a:defRPr/>
            </a:pPr>
            <a:r>
              <a:rPr lang="fr-FR"/>
              <a:t>Index 2</a:t>
            </a:r>
            <a:endParaRPr/>
          </a:p>
          <a:p>
            <a:pPr lvl="0">
              <a:defRPr/>
            </a:pPr>
            <a:r>
              <a:rPr lang="fr-FR"/>
              <a:t>Index 3</a:t>
            </a:r>
            <a:endParaRPr/>
          </a:p>
        </p:txBody>
      </p:sp>
    </p:spTree>
    <p:extLst>
      <p:ext uri="{BB962C8B-B14F-4D97-AF65-F5344CB8AC3E}">
        <p14:creationId xmlns:p14="http://schemas.microsoft.com/office/powerpoint/2010/main" val="13736972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13" name="Arrondir un rectangle à un seul coin 23"/>
          <p:cNvSpPr/>
          <p:nvPr userDrawn="1"/>
        </p:nvSpPr>
        <p:spPr bwMode="auto">
          <a:xfrm flipV="1">
            <a:off x="0" y="0"/>
            <a:ext cx="12192000" cy="6858000"/>
          </a:xfrm>
          <a:prstGeom prst="round1Rect">
            <a:avLst>
              <a:gd name="adj" fmla="val 26095"/>
            </a:avLst>
          </a:prstGeom>
          <a:solidFill>
            <a:srgbClr val="10B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4" name="Rectangle 13"/>
          <p:cNvSpPr/>
          <p:nvPr userDrawn="1"/>
        </p:nvSpPr>
        <p:spPr bwMode="auto">
          <a:xfrm>
            <a:off x="0" y="3091934"/>
            <a:ext cx="11780715" cy="3770263"/>
          </a:xfrm>
          <a:prstGeom prst="rect">
            <a:avLst/>
          </a:prstGeom>
        </p:spPr>
        <p:txBody>
          <a:bodyPr wrap="square">
            <a:spAutoFit/>
          </a:bodyPr>
          <a:lstStyle/>
          <a:p>
            <a:pPr algn="r">
              <a:defRPr/>
            </a:pPr>
            <a:r>
              <a:rPr lang="fr-FR" sz="23900">
                <a:solidFill>
                  <a:schemeClr val="bg1"/>
                </a:solidFill>
              </a:rPr>
              <a:t>Bleu</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13" name="Arrondir un rectangle à un seul coin 23"/>
          <p:cNvSpPr/>
          <p:nvPr userDrawn="1"/>
        </p:nvSpPr>
        <p:spPr bwMode="auto">
          <a:xfrm flipV="1">
            <a:off x="0" y="0"/>
            <a:ext cx="12192000" cy="6858000"/>
          </a:xfrm>
          <a:prstGeom prst="round1Rect">
            <a:avLst>
              <a:gd name="adj" fmla="val 26095"/>
            </a:avLst>
          </a:prstGeom>
          <a:solidFill>
            <a:schemeClr val="bg1"/>
          </a:solidFill>
          <a:ln w="25400">
            <a:solidFill>
              <a:srgbClr val="0098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noFill/>
            </a:endParaRP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9" r:id="rId5"/>
    <p:sldLayoutId id="2147483660" r:id="rId6"/>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data.anr.fr/pages/chiffresclesaapg/"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projetsrechercheconnect.fr/" TargetMode="External"/><Relationship Id="rId2" Type="http://schemas.openxmlformats.org/officeDocument/2006/relationships/hyperlink" Target="https://anr.fr/fr/detail/call/aapg-appel-a-projets-generique-2026/"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https://anr.fr/fr/plan-daction-2025/"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anr.fr/fr/detail/call/aapg-appel-a-projets-generique-2026/"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anr.fr/fileadmin/aap/2025/selection/aapg-2025-selection-CE.pdf" TargetMode="External"/><Relationship Id="rId2" Type="http://schemas.openxmlformats.org/officeDocument/2006/relationships/hyperlink" Target="https://anr.fr/fr/detail/call/aapg-appel-a-projets-generique-2026/"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hyperlink" Target="https://anr.fr/fr/lanr/nous-connaitre/processus-de-selection/"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hyperlink" Target="mailto:dipro-se-projets-anr@univ-lorraine.fr"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anr.fr/en/anrs-role-in-research/about-us/budget/"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br>
              <a:rPr lang="fr-FR" dirty="0"/>
            </a:br>
            <a:r>
              <a:rPr lang="fr-FR" dirty="0"/>
              <a:t>Répondre à l’appel générique de l’ANR</a:t>
            </a:r>
            <a:endParaRPr dirty="0"/>
          </a:p>
        </p:txBody>
      </p:sp>
      <p:sp>
        <p:nvSpPr>
          <p:cNvPr id="3" name="Espace réservé du texte 2"/>
          <p:cNvSpPr>
            <a:spLocks noGrp="1"/>
          </p:cNvSpPr>
          <p:nvPr>
            <p:ph type="body" sz="quarter" idx="15"/>
          </p:nvPr>
        </p:nvSpPr>
        <p:spPr bwMode="auto">
          <a:xfrm>
            <a:off x="382399" y="6038356"/>
            <a:ext cx="4627752" cy="646113"/>
          </a:xfrm>
        </p:spPr>
        <p:txBody>
          <a:bodyPr/>
          <a:lstStyle/>
          <a:p>
            <a:pPr>
              <a:defRPr/>
            </a:pPr>
            <a:endParaRPr lang="fr-FR" dirty="0"/>
          </a:p>
        </p:txBody>
      </p:sp>
      <p:sp>
        <p:nvSpPr>
          <p:cNvPr id="4" name="Espace réservé du texte 3"/>
          <p:cNvSpPr>
            <a:spLocks noGrp="1"/>
          </p:cNvSpPr>
          <p:nvPr>
            <p:ph type="body" sz="quarter" idx="13"/>
          </p:nvPr>
        </p:nvSpPr>
        <p:spPr bwMode="auto"/>
        <p:txBody>
          <a:bodyPr/>
          <a:lstStyle/>
          <a:p>
            <a:pPr>
              <a:defRPr/>
            </a:pPr>
            <a:r>
              <a:rPr lang="fr-FR" dirty="0"/>
              <a:t>2 avril 2026</a:t>
            </a:r>
            <a:endParaRPr dirty="0"/>
          </a:p>
        </p:txBody>
      </p:sp>
      <p:sp>
        <p:nvSpPr>
          <p:cNvPr id="5" name="Espace réservé du texte 4"/>
          <p:cNvSpPr>
            <a:spLocks noGrp="1"/>
          </p:cNvSpPr>
          <p:nvPr>
            <p:ph type="body" sz="quarter" idx="14"/>
          </p:nvPr>
        </p:nvSpPr>
        <p:spPr bwMode="auto"/>
        <p:txBody>
          <a:bodyPr/>
          <a:lstStyle/>
          <a:p>
            <a:pPr>
              <a:defRPr/>
            </a:pPr>
            <a:r>
              <a:rPr lang="fr-FR" dirty="0"/>
              <a:t>Abbaye des Prémontrés, Pont-à-Mousson</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5AFA4A4-DA3B-4A3C-B684-9A0331AD602A}"/>
              </a:ext>
            </a:extLst>
          </p:cNvPr>
          <p:cNvSpPr>
            <a:spLocks noGrp="1"/>
          </p:cNvSpPr>
          <p:nvPr>
            <p:ph type="body" sz="quarter" idx="10"/>
          </p:nvPr>
        </p:nvSpPr>
        <p:spPr/>
        <p:txBody>
          <a:bodyPr/>
          <a:lstStyle/>
          <a:p>
            <a:pPr indent="0">
              <a:buNone/>
            </a:pPr>
            <a:r>
              <a:rPr lang="fr-FR" sz="2000" dirty="0"/>
              <a:t>A l’issue de la première étape de l’AAPG 2026, 2 986 pré-propositions PRC, PRME et JCJC sont retenues pour passage en étape 2 sur 7 290 pré-prépositions déposées éligibles.</a:t>
            </a:r>
          </a:p>
          <a:p>
            <a:pPr indent="0">
              <a:buNone/>
            </a:pPr>
            <a:r>
              <a:rPr lang="fr-FR" sz="2000" dirty="0"/>
              <a:t> </a:t>
            </a:r>
            <a:r>
              <a:rPr lang="fr-FR" sz="2000" dirty="0">
                <a:highlight>
                  <a:srgbClr val="FFFF00"/>
                </a:highlight>
              </a:rPr>
              <a:t>Le taux de sélection de l’étape 1 de l’AAPG 2026, pour les trois instruments de financement nationaux PRC, PRME et JCJC, s'élève ainsi à 40,9 % en nombre de projets. </a:t>
            </a:r>
          </a:p>
          <a:p>
            <a:pPr indent="0">
              <a:buNone/>
            </a:pPr>
            <a:r>
              <a:rPr lang="fr-FR" sz="2000" dirty="0"/>
              <a:t>Les résultats de l’étape 1 de l’AAPG 2026, pour ces trois instruments de financement nationaux, sont répartis comme suit :</a:t>
            </a:r>
          </a:p>
          <a:p>
            <a:pPr>
              <a:buFont typeface="Arial" panose="020B0604020202020204" pitchFamily="34" charset="0"/>
              <a:buChar char="•"/>
            </a:pPr>
            <a:r>
              <a:rPr lang="fr-FR" sz="2000" dirty="0"/>
              <a:t>1 893 pré-propositions PRC retenues, sur 4 495 pré-propositions éligibles déposées, soit un taux de sélection de 42,1 % ;</a:t>
            </a:r>
          </a:p>
          <a:p>
            <a:pPr>
              <a:buFont typeface="Arial" panose="020B0604020202020204" pitchFamily="34" charset="0"/>
              <a:buChar char="•"/>
            </a:pPr>
            <a:r>
              <a:rPr lang="fr-FR" sz="2000" dirty="0"/>
              <a:t>195 pré-propositions PRME retenues, sur 524 pré-propositions éligibles déposées, soit un taux de sélection de 37,2 % ;</a:t>
            </a:r>
          </a:p>
          <a:p>
            <a:pPr>
              <a:buFont typeface="Arial" panose="020B0604020202020204" pitchFamily="34" charset="0"/>
              <a:buChar char="•"/>
            </a:pPr>
            <a:r>
              <a:rPr lang="fr-FR" sz="2000" dirty="0"/>
              <a:t>898 pré-propositions JCJC retenues, sur 2 271 pré-propositions éligibles déposées, soit un taux de sélection de 39,5 %.</a:t>
            </a:r>
          </a:p>
          <a:p>
            <a:pPr>
              <a:buFont typeface="Arial" panose="020B0604020202020204" pitchFamily="34" charset="0"/>
              <a:buChar char="•"/>
            </a:pPr>
            <a:endParaRPr lang="fr-FR" sz="2400" dirty="0"/>
          </a:p>
          <a:p>
            <a:endParaRPr lang="en-US" dirty="0"/>
          </a:p>
        </p:txBody>
      </p:sp>
      <p:sp>
        <p:nvSpPr>
          <p:cNvPr id="3" name="Espace réservé du texte 2">
            <a:extLst>
              <a:ext uri="{FF2B5EF4-FFF2-40B4-BE49-F238E27FC236}">
                <a16:creationId xmlns:a16="http://schemas.microsoft.com/office/drawing/2014/main" id="{C0665804-9260-4658-BA2E-8EC797CF0ABD}"/>
              </a:ext>
            </a:extLst>
          </p:cNvPr>
          <p:cNvSpPr>
            <a:spLocks noGrp="1"/>
          </p:cNvSpPr>
          <p:nvPr>
            <p:ph type="body" sz="quarter" idx="11"/>
          </p:nvPr>
        </p:nvSpPr>
        <p:spPr/>
        <p:txBody>
          <a:bodyPr/>
          <a:lstStyle/>
          <a:p>
            <a:r>
              <a:rPr lang="fr-FR" dirty="0"/>
              <a:t>Répartition des projets en 2026</a:t>
            </a:r>
            <a:endParaRPr lang="en-US" dirty="0"/>
          </a:p>
        </p:txBody>
      </p:sp>
    </p:spTree>
    <p:extLst>
      <p:ext uri="{BB962C8B-B14F-4D97-AF65-F5344CB8AC3E}">
        <p14:creationId xmlns:p14="http://schemas.microsoft.com/office/powerpoint/2010/main" val="4273670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5AFA4A4-DA3B-4A3C-B684-9A0331AD602A}"/>
              </a:ext>
            </a:extLst>
          </p:cNvPr>
          <p:cNvSpPr>
            <a:spLocks noGrp="1"/>
          </p:cNvSpPr>
          <p:nvPr>
            <p:ph type="body" sz="quarter" idx="10"/>
          </p:nvPr>
        </p:nvSpPr>
        <p:spPr>
          <a:xfrm>
            <a:off x="1116280" y="1034041"/>
            <a:ext cx="9446211" cy="4980811"/>
          </a:xfrm>
        </p:spPr>
        <p:txBody>
          <a:bodyPr/>
          <a:lstStyle/>
          <a:p>
            <a:pPr indent="0">
              <a:buNone/>
            </a:pPr>
            <a:r>
              <a:rPr lang="fr-FR" sz="2000" dirty="0"/>
              <a:t>1737</a:t>
            </a:r>
            <a:r>
              <a:rPr lang="fr-FR" sz="2400" dirty="0"/>
              <a:t> projets sélectionnés pour 810,7 m€ et une aide moyenne de 473 k€ :</a:t>
            </a:r>
          </a:p>
          <a:p>
            <a:pPr>
              <a:buFont typeface="Arial" panose="020B0604020202020204" pitchFamily="34" charset="0"/>
              <a:buChar char="•"/>
            </a:pPr>
            <a:r>
              <a:rPr lang="fr-FR" sz="2200" dirty="0"/>
              <a:t>904 projets de Recherche Collaborative (PRC) retenus, soit un taux de succès de 22,6 % pour une </a:t>
            </a:r>
            <a:r>
              <a:rPr lang="fr-FR" sz="2200" dirty="0">
                <a:highlight>
                  <a:srgbClr val="FFFF00"/>
                </a:highlight>
              </a:rPr>
              <a:t>aide moyenne de 582 k€ </a:t>
            </a:r>
            <a:r>
              <a:rPr lang="fr-FR" sz="2200" dirty="0"/>
              <a:t>et 3 partenaires en moyenne</a:t>
            </a:r>
          </a:p>
          <a:p>
            <a:pPr>
              <a:buFont typeface="Arial" panose="020B0604020202020204" pitchFamily="34" charset="0"/>
              <a:buChar char="•"/>
            </a:pPr>
            <a:r>
              <a:rPr lang="fr-FR" sz="2200" dirty="0"/>
              <a:t>466 projets de Jeunes Chercheurs et Jeunes Chercheuses (JCJC) retenus, soit un taux de succès de 25,0 % pour une </a:t>
            </a:r>
            <a:r>
              <a:rPr lang="fr-FR" sz="2200" dirty="0">
                <a:highlight>
                  <a:srgbClr val="FFFF00"/>
                </a:highlight>
              </a:rPr>
              <a:t>aide moyenne de 311 k€</a:t>
            </a:r>
          </a:p>
          <a:p>
            <a:pPr>
              <a:buFont typeface="Arial" panose="020B0604020202020204" pitchFamily="34" charset="0"/>
              <a:buChar char="•"/>
            </a:pPr>
            <a:r>
              <a:rPr lang="fr-FR" sz="2200" dirty="0"/>
              <a:t>87 projets de Recherche Collaborative – Entreprise (PRCE) retenus, soit un taux de succès de 19,0 % pour une </a:t>
            </a:r>
            <a:r>
              <a:rPr lang="fr-FR" sz="2200" dirty="0">
                <a:highlight>
                  <a:srgbClr val="FFFF00"/>
                </a:highlight>
              </a:rPr>
              <a:t>aide moyenne de 632 k€ </a:t>
            </a:r>
            <a:r>
              <a:rPr lang="fr-FR" sz="2200" dirty="0"/>
              <a:t>et 4 partenaires en moyenne</a:t>
            </a:r>
          </a:p>
          <a:p>
            <a:pPr>
              <a:buFont typeface="Arial" panose="020B0604020202020204" pitchFamily="34" charset="0"/>
              <a:buChar char="•"/>
            </a:pPr>
            <a:r>
              <a:rPr lang="fr-FR" sz="2200" dirty="0"/>
              <a:t>94 projets de Recherche Mono – Equipe (PRME) retenus, soit un taux de succès de 22,1 % pour une </a:t>
            </a:r>
            <a:r>
              <a:rPr lang="fr-FR" sz="2200" dirty="0">
                <a:highlight>
                  <a:srgbClr val="FFFF00"/>
                </a:highlight>
              </a:rPr>
              <a:t>aide moyenne de 404 k€</a:t>
            </a:r>
          </a:p>
          <a:p>
            <a:pPr indent="0">
              <a:buNone/>
            </a:pPr>
            <a:endParaRPr lang="fr-FR" sz="2000" dirty="0"/>
          </a:p>
          <a:p>
            <a:pPr indent="0">
              <a:buNone/>
            </a:pPr>
            <a:r>
              <a:rPr lang="fr-FR" sz="2400" dirty="0"/>
              <a:t>Taux de succès général de </a:t>
            </a:r>
            <a:r>
              <a:rPr lang="fr-FR" sz="2400" b="1" dirty="0"/>
              <a:t>22,7%</a:t>
            </a:r>
            <a:r>
              <a:rPr lang="fr-FR" sz="2400" dirty="0"/>
              <a:t> </a:t>
            </a:r>
          </a:p>
          <a:p>
            <a:pPr indent="0">
              <a:buNone/>
            </a:pPr>
            <a:r>
              <a:rPr lang="fr-FR" sz="2400" dirty="0"/>
              <a:t>Données disponibles sur </a:t>
            </a:r>
            <a:r>
              <a:rPr lang="fr-FR" sz="2400" dirty="0">
                <a:solidFill>
                  <a:srgbClr val="FF0000"/>
                </a:solidFill>
                <a:hlinkClick r:id="rId2">
                  <a:extLst>
                    <a:ext uri="{A12FA001-AC4F-418D-AE19-62706E023703}">
                      <ahyp:hlinkClr xmlns:ahyp="http://schemas.microsoft.com/office/drawing/2018/hyperlinkcolor" val="tx"/>
                    </a:ext>
                  </a:extLst>
                </a:hlinkClick>
              </a:rPr>
              <a:t>https://data.anr.fr/pages/chiffresclesaapg/</a:t>
            </a:r>
            <a:r>
              <a:rPr lang="fr-FR" sz="2400" dirty="0">
                <a:solidFill>
                  <a:srgbClr val="FF0000"/>
                </a:solidFill>
              </a:rPr>
              <a:t> </a:t>
            </a:r>
          </a:p>
          <a:p>
            <a:pPr indent="0">
              <a:buNone/>
            </a:pPr>
            <a:endParaRPr lang="en-US" dirty="0"/>
          </a:p>
        </p:txBody>
      </p:sp>
      <p:sp>
        <p:nvSpPr>
          <p:cNvPr id="3" name="Espace réservé du texte 2">
            <a:extLst>
              <a:ext uri="{FF2B5EF4-FFF2-40B4-BE49-F238E27FC236}">
                <a16:creationId xmlns:a16="http://schemas.microsoft.com/office/drawing/2014/main" id="{C0665804-9260-4658-BA2E-8EC797CF0ABD}"/>
              </a:ext>
            </a:extLst>
          </p:cNvPr>
          <p:cNvSpPr>
            <a:spLocks noGrp="1"/>
          </p:cNvSpPr>
          <p:nvPr>
            <p:ph type="body" sz="quarter" idx="11"/>
          </p:nvPr>
        </p:nvSpPr>
        <p:spPr/>
        <p:txBody>
          <a:bodyPr/>
          <a:lstStyle/>
          <a:p>
            <a:r>
              <a:rPr lang="fr-FR" dirty="0"/>
              <a:t>Répartition des projets en 2025 </a:t>
            </a:r>
            <a:endParaRPr lang="en-US" dirty="0"/>
          </a:p>
        </p:txBody>
      </p:sp>
    </p:spTree>
    <p:extLst>
      <p:ext uri="{BB962C8B-B14F-4D97-AF65-F5344CB8AC3E}">
        <p14:creationId xmlns:p14="http://schemas.microsoft.com/office/powerpoint/2010/main" val="2071876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D2B3563-2C28-40F2-8771-4119DF7CE37A}"/>
              </a:ext>
            </a:extLst>
          </p:cNvPr>
          <p:cNvSpPr>
            <a:spLocks noGrp="1"/>
          </p:cNvSpPr>
          <p:nvPr>
            <p:ph type="body" sz="quarter" idx="10"/>
          </p:nvPr>
        </p:nvSpPr>
        <p:spPr>
          <a:xfrm>
            <a:off x="1116280" y="1034041"/>
            <a:ext cx="10419227" cy="5573141"/>
          </a:xfrm>
        </p:spPr>
        <p:txBody>
          <a:bodyPr/>
          <a:lstStyle/>
          <a:p>
            <a:endParaRPr lang="fr-FR" dirty="0"/>
          </a:p>
        </p:txBody>
      </p:sp>
      <p:sp>
        <p:nvSpPr>
          <p:cNvPr id="3" name="Espace réservé du texte 2">
            <a:extLst>
              <a:ext uri="{FF2B5EF4-FFF2-40B4-BE49-F238E27FC236}">
                <a16:creationId xmlns:a16="http://schemas.microsoft.com/office/drawing/2014/main" id="{DDE77F0B-4D67-AC9F-34CC-9732DD884126}"/>
              </a:ext>
            </a:extLst>
          </p:cNvPr>
          <p:cNvSpPr>
            <a:spLocks noGrp="1"/>
          </p:cNvSpPr>
          <p:nvPr>
            <p:ph type="body" sz="quarter" idx="11"/>
          </p:nvPr>
        </p:nvSpPr>
        <p:spPr/>
        <p:txBody>
          <a:bodyPr/>
          <a:lstStyle/>
          <a:p>
            <a:r>
              <a:rPr lang="fr-FR" dirty="0"/>
              <a:t>Répartition des projets par domaines disciplinaires </a:t>
            </a:r>
            <a:endParaRPr lang="en-US" dirty="0"/>
          </a:p>
          <a:p>
            <a:endParaRPr lang="fr-FR" dirty="0"/>
          </a:p>
        </p:txBody>
      </p:sp>
      <p:pic>
        <p:nvPicPr>
          <p:cNvPr id="7" name="Image 6">
            <a:extLst>
              <a:ext uri="{FF2B5EF4-FFF2-40B4-BE49-F238E27FC236}">
                <a16:creationId xmlns:a16="http://schemas.microsoft.com/office/drawing/2014/main" id="{2A7BAD7E-963F-D84E-02E7-5A96707BCC42}"/>
              </a:ext>
            </a:extLst>
          </p:cNvPr>
          <p:cNvPicPr>
            <a:picLocks noChangeAspect="1"/>
          </p:cNvPicPr>
          <p:nvPr/>
        </p:nvPicPr>
        <p:blipFill>
          <a:blip r:embed="rId2"/>
          <a:stretch>
            <a:fillRect/>
          </a:stretch>
        </p:blipFill>
        <p:spPr>
          <a:xfrm>
            <a:off x="1768999" y="1078491"/>
            <a:ext cx="9720026" cy="5192637"/>
          </a:xfrm>
          <a:prstGeom prst="rect">
            <a:avLst/>
          </a:prstGeom>
        </p:spPr>
      </p:pic>
    </p:spTree>
    <p:extLst>
      <p:ext uri="{BB962C8B-B14F-4D97-AF65-F5344CB8AC3E}">
        <p14:creationId xmlns:p14="http://schemas.microsoft.com/office/powerpoint/2010/main" val="1329112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E0E777B-73CA-4190-9AF5-709C0CB30E98}"/>
              </a:ext>
            </a:extLst>
          </p:cNvPr>
          <p:cNvSpPr>
            <a:spLocks noGrp="1"/>
          </p:cNvSpPr>
          <p:nvPr>
            <p:ph type="body" sz="quarter" idx="10"/>
          </p:nvPr>
        </p:nvSpPr>
        <p:spPr/>
        <p:txBody>
          <a:bodyPr/>
          <a:lstStyle/>
          <a:p>
            <a:pPr>
              <a:defRPr/>
            </a:pPr>
            <a:r>
              <a:rPr lang="fr-FR" sz="2400" dirty="0"/>
              <a:t>Déposer son projet </a:t>
            </a:r>
            <a:r>
              <a:rPr lang="fr-FR" sz="2400" dirty="0">
                <a:solidFill>
                  <a:srgbClr val="FF0000"/>
                </a:solidFill>
              </a:rPr>
              <a:t>: </a:t>
            </a:r>
            <a:r>
              <a:rPr lang="fr-FR" sz="2400" dirty="0">
                <a:solidFill>
                  <a:srgbClr val="FF0000"/>
                </a:solidFill>
                <a:hlinkClick r:id="rId2">
                  <a:extLst>
                    <a:ext uri="{A12FA001-AC4F-418D-AE19-62706E023703}">
                      <ahyp:hlinkClr xmlns:ahyp="http://schemas.microsoft.com/office/drawing/2018/hyperlinkcolor" val="tx"/>
                    </a:ext>
                  </a:extLst>
                </a:hlinkClick>
              </a:rPr>
              <a:t>https://anr.fr/fr/detail/call/aapg-appel-a-projets-generique-2026/</a:t>
            </a:r>
            <a:r>
              <a:rPr lang="fr-FR" sz="2400" dirty="0">
                <a:solidFill>
                  <a:srgbClr val="FF0000"/>
                </a:solidFill>
              </a:rPr>
              <a:t>  </a:t>
            </a:r>
            <a:r>
              <a:rPr lang="fr-FR" sz="2400" dirty="0"/>
              <a:t>qui désormais passera par </a:t>
            </a:r>
            <a:r>
              <a:rPr lang="fr-FR" sz="2400" dirty="0">
                <a:solidFill>
                  <a:srgbClr val="FF0000"/>
                </a:solidFill>
                <a:hlinkClick r:id="rId3">
                  <a:extLst>
                    <a:ext uri="{A12FA001-AC4F-418D-AE19-62706E023703}">
                      <ahyp:hlinkClr xmlns:ahyp="http://schemas.microsoft.com/office/drawing/2018/hyperlinkcolor" val="tx"/>
                    </a:ext>
                  </a:extLst>
                </a:hlinkClick>
              </a:rPr>
              <a:t>https://www.projetsrechercheconnect.fr/</a:t>
            </a:r>
            <a:r>
              <a:rPr lang="fr-FR" sz="2400" dirty="0">
                <a:solidFill>
                  <a:srgbClr val="FF0000"/>
                </a:solidFill>
              </a:rPr>
              <a:t> </a:t>
            </a:r>
          </a:p>
          <a:p>
            <a:pPr>
              <a:defRPr/>
            </a:pPr>
            <a:endParaRPr lang="fr-FR" sz="2400" dirty="0"/>
          </a:p>
          <a:p>
            <a:pPr>
              <a:defRPr/>
            </a:pPr>
            <a:r>
              <a:rPr lang="fr-FR" sz="2400" dirty="0"/>
              <a:t>Qu’est-ce qu’on dépose :</a:t>
            </a:r>
          </a:p>
          <a:p>
            <a:pPr lvl="1">
              <a:defRPr/>
            </a:pPr>
            <a:r>
              <a:rPr lang="fr-FR" sz="2000" dirty="0"/>
              <a:t>Des informations sur le site de l’ANR (dont les partenaires avec des infos qu’on ne peut pas inventer…)</a:t>
            </a:r>
          </a:p>
          <a:p>
            <a:pPr lvl="1">
              <a:defRPr/>
            </a:pPr>
            <a:r>
              <a:rPr lang="fr-FR" sz="2000" dirty="0"/>
              <a:t>Une pré-proposition de 4 pages à la mi-octobre</a:t>
            </a:r>
          </a:p>
          <a:p>
            <a:pPr lvl="1">
              <a:defRPr/>
            </a:pPr>
            <a:r>
              <a:rPr lang="fr-FR" sz="2000" dirty="0"/>
              <a:t>Une proposition de 20 pages sans annexe fin mars (une trame est fournie tous les ans et il existe une trame Latex mais pas sur le site de l’ANR)</a:t>
            </a:r>
          </a:p>
          <a:p>
            <a:pPr lvl="1">
              <a:defRPr/>
            </a:pPr>
            <a:r>
              <a:rPr lang="fr-FR" sz="2000" dirty="0"/>
              <a:t>Des résumés</a:t>
            </a:r>
          </a:p>
          <a:p>
            <a:pPr lvl="1">
              <a:defRPr/>
            </a:pPr>
            <a:r>
              <a:rPr lang="fr-FR" sz="2000" dirty="0"/>
              <a:t>Des CV</a:t>
            </a:r>
          </a:p>
          <a:p>
            <a:pPr lvl="1">
              <a:defRPr/>
            </a:pPr>
            <a:endParaRPr lang="fr-FR" sz="2000" dirty="0"/>
          </a:p>
          <a:p>
            <a:pPr>
              <a:defRPr/>
            </a:pPr>
            <a:r>
              <a:rPr lang="fr-FR" sz="2400" dirty="0"/>
              <a:t>Conseil : anticiper les choses simples qui deviennent ardues la veille du dépôt (informations administratives).</a:t>
            </a:r>
          </a:p>
          <a:p>
            <a:pPr lvl="1">
              <a:defRPr/>
            </a:pPr>
            <a:endParaRPr lang="fr-FR" sz="2000" dirty="0"/>
          </a:p>
          <a:p>
            <a:pPr marL="457200" lvl="1" indent="0">
              <a:buNone/>
              <a:defRPr/>
            </a:pPr>
            <a:endParaRPr lang="fr-FR" sz="2000" dirty="0"/>
          </a:p>
          <a:p>
            <a:pPr>
              <a:defRPr/>
            </a:pPr>
            <a:endParaRPr lang="fr-FR" sz="2400" dirty="0"/>
          </a:p>
          <a:p>
            <a:endParaRPr lang="en-US" dirty="0"/>
          </a:p>
        </p:txBody>
      </p:sp>
      <p:sp>
        <p:nvSpPr>
          <p:cNvPr id="3" name="Espace réservé du texte 2">
            <a:extLst>
              <a:ext uri="{FF2B5EF4-FFF2-40B4-BE49-F238E27FC236}">
                <a16:creationId xmlns:a16="http://schemas.microsoft.com/office/drawing/2014/main" id="{467EFB8C-9EEE-4908-99FA-497DEE162B02}"/>
              </a:ext>
            </a:extLst>
          </p:cNvPr>
          <p:cNvSpPr>
            <a:spLocks noGrp="1"/>
          </p:cNvSpPr>
          <p:nvPr>
            <p:ph type="body" sz="quarter" idx="11"/>
          </p:nvPr>
        </p:nvSpPr>
        <p:spPr/>
        <p:txBody>
          <a:bodyPr/>
          <a:lstStyle/>
          <a:p>
            <a:r>
              <a:rPr lang="fr-FR" dirty="0"/>
              <a:t>Commençons par la fin</a:t>
            </a:r>
            <a:endParaRPr lang="en-US" dirty="0"/>
          </a:p>
        </p:txBody>
      </p:sp>
    </p:spTree>
    <p:extLst>
      <p:ext uri="{BB962C8B-B14F-4D97-AF65-F5344CB8AC3E}">
        <p14:creationId xmlns:p14="http://schemas.microsoft.com/office/powerpoint/2010/main" val="2051059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Espace réservé du texte 1"/>
          <p:cNvSpPr>
            <a:spLocks noGrp="1"/>
          </p:cNvSpPr>
          <p:nvPr>
            <p:ph type="body" sz="quarter" idx="10"/>
          </p:nvPr>
        </p:nvSpPr>
        <p:spPr bwMode="auto">
          <a:xfrm>
            <a:off x="501208" y="1021515"/>
            <a:ext cx="11189584" cy="4980811"/>
          </a:xfrm>
        </p:spPr>
        <p:txBody>
          <a:bodyPr/>
          <a:lstStyle/>
          <a:p>
            <a:pPr indent="0">
              <a:buNone/>
              <a:defRPr/>
            </a:pPr>
            <a:endParaRPr lang="fr-FR" sz="2400" dirty="0"/>
          </a:p>
          <a:p>
            <a:pPr indent="0">
              <a:buNone/>
              <a:defRPr/>
            </a:pPr>
            <a:r>
              <a:rPr lang="fr-FR" sz="2400" dirty="0"/>
              <a:t>Calendrier approximatif (pas encore connu pour 2026/2027):</a:t>
            </a:r>
          </a:p>
          <a:p>
            <a:pPr lvl="1">
              <a:defRPr/>
            </a:pPr>
            <a:r>
              <a:rPr lang="fr-FR" sz="2000" dirty="0"/>
              <a:t>Ouverture : 15 juillet 2026</a:t>
            </a:r>
          </a:p>
          <a:p>
            <a:pPr lvl="1">
              <a:defRPr/>
            </a:pPr>
            <a:r>
              <a:rPr lang="fr-FR" sz="2000" dirty="0"/>
              <a:t>Clôture de la soumission des pré-propositions : mi-octobre 2026</a:t>
            </a:r>
          </a:p>
          <a:p>
            <a:pPr lvl="1">
              <a:defRPr/>
            </a:pPr>
            <a:r>
              <a:rPr lang="fr-FR" sz="2000" dirty="0"/>
              <a:t>Notification des résultats de la première étape : début février 2027</a:t>
            </a:r>
          </a:p>
          <a:p>
            <a:pPr lvl="1">
              <a:defRPr/>
            </a:pPr>
            <a:r>
              <a:rPr lang="fr-FR" sz="2000" dirty="0"/>
              <a:t>Clôture de la soumission des propositions détaillées : fin mars 2027 (26 mars en 2026)</a:t>
            </a:r>
          </a:p>
          <a:p>
            <a:pPr lvl="1">
              <a:defRPr/>
            </a:pPr>
            <a:r>
              <a:rPr lang="fr-FR" sz="2000" dirty="0"/>
              <a:t>Notification des résultats de la seconde étape : juillet 2027</a:t>
            </a:r>
          </a:p>
          <a:p>
            <a:pPr lvl="1">
              <a:defRPr/>
            </a:pPr>
            <a:r>
              <a:rPr lang="fr-FR" sz="2000" dirty="0"/>
              <a:t>Contractualisation des projets : septembre 2027</a:t>
            </a:r>
          </a:p>
          <a:p>
            <a:pPr marL="457200" lvl="1" indent="0">
              <a:buNone/>
              <a:defRPr/>
            </a:pPr>
            <a:endParaRPr lang="fr-FR" sz="2000" dirty="0"/>
          </a:p>
          <a:p>
            <a:pPr indent="0">
              <a:buNone/>
              <a:defRPr/>
            </a:pPr>
            <a:endParaRPr lang="fr-FR" sz="2400" dirty="0">
              <a:solidFill>
                <a:srgbClr val="FF0000"/>
              </a:solidFill>
            </a:endParaRPr>
          </a:p>
          <a:p>
            <a:pPr indent="0">
              <a:buNone/>
              <a:defRPr/>
            </a:pPr>
            <a:endParaRPr lang="fr-FR" sz="2400" dirty="0">
              <a:solidFill>
                <a:srgbClr val="FF0000"/>
              </a:solidFill>
            </a:endParaRPr>
          </a:p>
          <a:p>
            <a:pPr indent="0">
              <a:buNone/>
              <a:defRPr/>
            </a:pPr>
            <a:endParaRPr lang="fr-FR" sz="2400" dirty="0">
              <a:solidFill>
                <a:srgbClr val="FF0000"/>
              </a:solidFill>
            </a:endParaRPr>
          </a:p>
          <a:p>
            <a:pPr indent="0">
              <a:buNone/>
              <a:defRPr/>
            </a:pPr>
            <a:endParaRPr lang="fr-FR" sz="2400" dirty="0">
              <a:solidFill>
                <a:srgbClr val="FF0000"/>
              </a:solidFill>
            </a:endParaRPr>
          </a:p>
        </p:txBody>
      </p:sp>
      <p:sp>
        <p:nvSpPr>
          <p:cNvPr id="3" name="Espace réservé du texte 2"/>
          <p:cNvSpPr>
            <a:spLocks noGrp="1"/>
          </p:cNvSpPr>
          <p:nvPr>
            <p:ph type="body" sz="quarter" idx="11"/>
          </p:nvPr>
        </p:nvSpPr>
        <p:spPr bwMode="auto">
          <a:xfrm>
            <a:off x="3845514" y="250818"/>
            <a:ext cx="7788113" cy="548992"/>
          </a:xfrm>
        </p:spPr>
        <p:txBody>
          <a:bodyPr/>
          <a:lstStyle/>
          <a:p>
            <a:pPr>
              <a:defRPr/>
            </a:pPr>
            <a:r>
              <a:rPr lang="fr-FR" dirty="0"/>
              <a:t>Calendrier</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51E539E-A709-4FE7-8186-4073BE7113E6}"/>
              </a:ext>
            </a:extLst>
          </p:cNvPr>
          <p:cNvSpPr>
            <a:spLocks noGrp="1"/>
          </p:cNvSpPr>
          <p:nvPr>
            <p:ph type="body" sz="quarter" idx="10"/>
          </p:nvPr>
        </p:nvSpPr>
        <p:spPr/>
        <p:txBody>
          <a:bodyPr/>
          <a:lstStyle/>
          <a:p>
            <a:r>
              <a:rPr lang="fr-FR" sz="2400" dirty="0"/>
              <a:t>Idée du projet : tâche de fond, donc très en amont</a:t>
            </a:r>
          </a:p>
          <a:p>
            <a:r>
              <a:rPr lang="fr-FR" sz="2400" dirty="0"/>
              <a:t>Consortium : </a:t>
            </a:r>
          </a:p>
          <a:p>
            <a:pPr lvl="1"/>
            <a:r>
              <a:rPr lang="fr-FR" sz="2000" dirty="0"/>
              <a:t>au printemps (donc maintenant)</a:t>
            </a:r>
          </a:p>
          <a:p>
            <a:pPr lvl="1"/>
            <a:r>
              <a:rPr lang="fr-FR" sz="2000" dirty="0"/>
              <a:t>ne pas hésiter à contacter des partenaires potentiels même si ce n’est pas couru d’avance</a:t>
            </a:r>
          </a:p>
          <a:p>
            <a:r>
              <a:rPr lang="fr-FR" sz="2400" dirty="0"/>
              <a:t>Rédaction</a:t>
            </a:r>
          </a:p>
          <a:p>
            <a:pPr lvl="1"/>
            <a:r>
              <a:rPr lang="fr-FR" sz="2000" dirty="0"/>
              <a:t>Pré-proposition </a:t>
            </a:r>
          </a:p>
          <a:p>
            <a:pPr lvl="2"/>
            <a:r>
              <a:rPr lang="fr-FR" dirty="0"/>
              <a:t>Réfléchir aux tâches en amont</a:t>
            </a:r>
          </a:p>
          <a:p>
            <a:pPr lvl="2"/>
            <a:r>
              <a:rPr lang="fr-FR" dirty="0"/>
              <a:t>Lancer le travail un bon mois en avance avec une trame (attention à la contraction du temps…)</a:t>
            </a:r>
          </a:p>
        </p:txBody>
      </p:sp>
      <p:sp>
        <p:nvSpPr>
          <p:cNvPr id="3" name="Espace réservé du texte 2">
            <a:extLst>
              <a:ext uri="{FF2B5EF4-FFF2-40B4-BE49-F238E27FC236}">
                <a16:creationId xmlns:a16="http://schemas.microsoft.com/office/drawing/2014/main" id="{EBA61006-555C-479D-A682-5CF45CB30A33}"/>
              </a:ext>
            </a:extLst>
          </p:cNvPr>
          <p:cNvSpPr>
            <a:spLocks noGrp="1"/>
          </p:cNvSpPr>
          <p:nvPr>
            <p:ph type="body" sz="quarter" idx="11"/>
          </p:nvPr>
        </p:nvSpPr>
        <p:spPr/>
        <p:txBody>
          <a:bodyPr/>
          <a:lstStyle/>
          <a:p>
            <a:r>
              <a:rPr lang="fr-FR" dirty="0"/>
              <a:t>Quand se mettre au travail ?</a:t>
            </a:r>
            <a:endParaRPr lang="en-US" dirty="0"/>
          </a:p>
        </p:txBody>
      </p:sp>
    </p:spTree>
    <p:extLst>
      <p:ext uri="{BB962C8B-B14F-4D97-AF65-F5344CB8AC3E}">
        <p14:creationId xmlns:p14="http://schemas.microsoft.com/office/powerpoint/2010/main" val="747142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4B72298-C597-4CFC-8C03-88519A913156}"/>
              </a:ext>
            </a:extLst>
          </p:cNvPr>
          <p:cNvSpPr>
            <a:spLocks noGrp="1"/>
          </p:cNvSpPr>
          <p:nvPr>
            <p:ph type="body" sz="quarter" idx="10"/>
          </p:nvPr>
        </p:nvSpPr>
        <p:spPr/>
        <p:txBody>
          <a:bodyPr/>
          <a:lstStyle/>
          <a:p>
            <a:r>
              <a:rPr lang="fr-FR" sz="2000" dirty="0"/>
              <a:t>Réfléchir aux tâches en amont et en discuter avec d’autres</a:t>
            </a:r>
          </a:p>
          <a:p>
            <a:r>
              <a:rPr lang="fr-FR" sz="2000" dirty="0"/>
              <a:t>Lancer la rédaction à la rentrée de septembre avec une trame (attention à la contraction du temps…). </a:t>
            </a:r>
          </a:p>
          <a:p>
            <a:r>
              <a:rPr lang="fr-FR" sz="2000" dirty="0"/>
              <a:t>Faites relire votre pré-proposition </a:t>
            </a:r>
            <a:r>
              <a:rPr lang="fr-FR" sz="2000" dirty="0">
                <a:sym typeface="Wingdings" panose="05000000000000000000" pitchFamily="2" charset="2"/>
              </a:rPr>
              <a:t> une pré-proposition doit être suffisamment claire et percutante pour être remarquée parmi la quinzaine de propositions que doit relire un évaluateur !</a:t>
            </a:r>
          </a:p>
          <a:p>
            <a:pPr indent="0">
              <a:buNone/>
            </a:pPr>
            <a:endParaRPr lang="fr-FR" sz="2000" dirty="0">
              <a:sym typeface="Wingdings" panose="05000000000000000000" pitchFamily="2" charset="2"/>
            </a:endParaRPr>
          </a:p>
          <a:p>
            <a:r>
              <a:rPr lang="fr-FR" sz="2000" dirty="0">
                <a:sym typeface="Wingdings" panose="05000000000000000000" pitchFamily="2" charset="2"/>
              </a:rPr>
              <a:t>Le, ou la relectrice, qui vous aide a toujours raison quand il ou elle vous dit que ça ne va pas !</a:t>
            </a:r>
          </a:p>
          <a:p>
            <a:r>
              <a:rPr lang="fr-FR" sz="2000" b="1" dirty="0">
                <a:highlight>
                  <a:srgbClr val="FFFF00"/>
                </a:highlight>
                <a:sym typeface="Wingdings" panose="05000000000000000000" pitchFamily="2" charset="2"/>
              </a:rPr>
              <a:t>Rédiger en considérant que les évaluateur.es ne sont pas spécialistes de votre domaine (</a:t>
            </a:r>
            <a:r>
              <a:rPr lang="fr-FR" sz="2000" b="1" dirty="0" err="1">
                <a:highlight>
                  <a:srgbClr val="FFFF00"/>
                </a:highlight>
                <a:sym typeface="Wingdings" panose="05000000000000000000" pitchFamily="2" charset="2"/>
              </a:rPr>
              <a:t>cf</a:t>
            </a:r>
            <a:r>
              <a:rPr lang="fr-FR" sz="2000" b="1" dirty="0">
                <a:highlight>
                  <a:srgbClr val="FFFF00"/>
                </a:highlight>
                <a:sym typeface="Wingdings" panose="05000000000000000000" pitchFamily="2" charset="2"/>
              </a:rPr>
              <a:t> composition des comités d’évaluation scientifique) !!</a:t>
            </a:r>
          </a:p>
          <a:p>
            <a:pPr indent="0">
              <a:buNone/>
            </a:pPr>
            <a:endParaRPr lang="fr-FR" sz="2000" dirty="0">
              <a:sym typeface="Wingdings" panose="05000000000000000000" pitchFamily="2" charset="2"/>
            </a:endParaRPr>
          </a:p>
          <a:p>
            <a:r>
              <a:rPr lang="fr-FR" sz="2000" dirty="0">
                <a:sym typeface="Wingdings" panose="05000000000000000000" pitchFamily="2" charset="2"/>
              </a:rPr>
              <a:t>Langue de rédaction : le français (même si l’ANR conseille l’anglais) et de toute façon les outils de traduction vous aideront si l’ANR vous demande ensuite de traduire votre texte en anglais.</a:t>
            </a:r>
          </a:p>
          <a:p>
            <a:r>
              <a:rPr lang="fr-FR" sz="2000" dirty="0">
                <a:sym typeface="Wingdings" panose="05000000000000000000" pitchFamily="2" charset="2"/>
              </a:rPr>
              <a:t>Biblio sous forme de références et de liens pour gagner de la place (vérifier que les liens fonctionnent).</a:t>
            </a:r>
            <a:endParaRPr lang="en-US" sz="2000" dirty="0"/>
          </a:p>
          <a:p>
            <a:pPr indent="0">
              <a:buNone/>
            </a:pPr>
            <a:endParaRPr lang="en-US" dirty="0"/>
          </a:p>
        </p:txBody>
      </p:sp>
      <p:sp>
        <p:nvSpPr>
          <p:cNvPr id="3" name="Espace réservé du texte 2">
            <a:extLst>
              <a:ext uri="{FF2B5EF4-FFF2-40B4-BE49-F238E27FC236}">
                <a16:creationId xmlns:a16="http://schemas.microsoft.com/office/drawing/2014/main" id="{10D2588E-74F3-4BFB-BDB0-9A8CDD66B975}"/>
              </a:ext>
            </a:extLst>
          </p:cNvPr>
          <p:cNvSpPr>
            <a:spLocks noGrp="1"/>
          </p:cNvSpPr>
          <p:nvPr>
            <p:ph type="body" sz="quarter" idx="11"/>
          </p:nvPr>
        </p:nvSpPr>
        <p:spPr/>
        <p:txBody>
          <a:bodyPr/>
          <a:lstStyle/>
          <a:p>
            <a:r>
              <a:rPr lang="fr-FR" dirty="0"/>
              <a:t>Rédaction/</a:t>
            </a:r>
            <a:r>
              <a:rPr lang="fr-FR" dirty="0" err="1"/>
              <a:t>Préproposition</a:t>
            </a:r>
            <a:endParaRPr lang="en-US" dirty="0"/>
          </a:p>
        </p:txBody>
      </p:sp>
    </p:spTree>
    <p:extLst>
      <p:ext uri="{BB962C8B-B14F-4D97-AF65-F5344CB8AC3E}">
        <p14:creationId xmlns:p14="http://schemas.microsoft.com/office/powerpoint/2010/main" val="991026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6F08AB9-1CA4-4E64-8524-0922E2733383}"/>
              </a:ext>
            </a:extLst>
          </p:cNvPr>
          <p:cNvSpPr>
            <a:spLocks noGrp="1"/>
          </p:cNvSpPr>
          <p:nvPr>
            <p:ph type="body" sz="quarter" idx="10"/>
          </p:nvPr>
        </p:nvSpPr>
        <p:spPr/>
        <p:txBody>
          <a:bodyPr/>
          <a:lstStyle/>
          <a:p>
            <a:pPr indent="0">
              <a:buNone/>
            </a:pPr>
            <a:r>
              <a:rPr lang="fr-FR" sz="2400" dirty="0"/>
              <a:t>1 plan d’action est publié tous les ans: «</a:t>
            </a:r>
            <a:r>
              <a:rPr lang="fr-FR" sz="2400" dirty="0">
                <a:solidFill>
                  <a:schemeClr val="accent2">
                    <a:lumMod val="50000"/>
                  </a:schemeClr>
                </a:solidFill>
              </a:rPr>
              <a:t> </a:t>
            </a:r>
            <a:r>
              <a:rPr lang="fr-FR" sz="2400" dirty="0">
                <a:solidFill>
                  <a:srgbClr val="FF0000"/>
                </a:solidFill>
                <a:hlinkClick r:id="rId2">
                  <a:extLst>
                    <a:ext uri="{A12FA001-AC4F-418D-AE19-62706E023703}">
                      <ahyp:hlinkClr xmlns:ahyp="http://schemas.microsoft.com/office/drawing/2018/hyperlinkcolor" val="tx"/>
                    </a:ext>
                  </a:extLst>
                </a:hlinkClick>
              </a:rPr>
              <a:t>Plan d’action 2026</a:t>
            </a:r>
            <a:r>
              <a:rPr lang="fr-FR" sz="2400" dirty="0">
                <a:solidFill>
                  <a:srgbClr val="FF0000"/>
                </a:solidFill>
              </a:rPr>
              <a:t> </a:t>
            </a:r>
            <a:r>
              <a:rPr lang="fr-FR" sz="2400" dirty="0"/>
              <a:t>» (publié le 21 juillet 2025):</a:t>
            </a:r>
          </a:p>
          <a:p>
            <a:pPr lvl="1"/>
            <a:r>
              <a:rPr lang="fr-FR" sz="2000" dirty="0"/>
              <a:t>38 axes de recherche au sein de 7 domaines disciplinaires</a:t>
            </a:r>
          </a:p>
          <a:p>
            <a:pPr lvl="1"/>
            <a:r>
              <a:rPr lang="fr-FR" sz="2000" dirty="0"/>
              <a:t>19 axes de recherche correspondent à des enjeux transversaux (trans- ou </a:t>
            </a:r>
            <a:r>
              <a:rPr lang="fr-FR" sz="2000" dirty="0" err="1"/>
              <a:t>inter-disciplinaires</a:t>
            </a:r>
            <a:r>
              <a:rPr lang="fr-FR" sz="2000" dirty="0"/>
              <a:t>) situés à la croisée de plusieurs secteurs scientifiques</a:t>
            </a:r>
          </a:p>
          <a:p>
            <a:pPr lvl="1"/>
            <a:r>
              <a:rPr lang="fr-FR" sz="2000" dirty="0"/>
              <a:t>A chaque axe de recherche correspond un comité d’évaluation scientifique propre</a:t>
            </a:r>
          </a:p>
          <a:p>
            <a:pPr indent="0">
              <a:buNone/>
            </a:pPr>
            <a:r>
              <a:rPr lang="fr-FR" b="1" dirty="0"/>
              <a:t>Le choix de l'axe de recherche (auquel correspond un comité d'évaluation scientifique) est donc extrêmement important et décisif </a:t>
            </a:r>
            <a:endParaRPr lang="fr-FR" dirty="0"/>
          </a:p>
          <a:p>
            <a:pPr marL="457200" lvl="1" indent="0">
              <a:buNone/>
            </a:pPr>
            <a:r>
              <a:rPr lang="fr-FR" dirty="0">
                <a:sym typeface="Wingdings" panose="05000000000000000000" pitchFamily="2" charset="2"/>
              </a:rPr>
              <a:t> c’est donc aussi un choix d’orientation en termes de rédaction</a:t>
            </a:r>
            <a:endParaRPr lang="fr-FR" dirty="0"/>
          </a:p>
        </p:txBody>
      </p:sp>
      <p:sp>
        <p:nvSpPr>
          <p:cNvPr id="3" name="Espace réservé du texte 2">
            <a:extLst>
              <a:ext uri="{FF2B5EF4-FFF2-40B4-BE49-F238E27FC236}">
                <a16:creationId xmlns:a16="http://schemas.microsoft.com/office/drawing/2014/main" id="{28933F47-969C-4E4E-8C53-D1B3EC247732}"/>
              </a:ext>
            </a:extLst>
          </p:cNvPr>
          <p:cNvSpPr>
            <a:spLocks noGrp="1"/>
          </p:cNvSpPr>
          <p:nvPr>
            <p:ph type="body" sz="quarter" idx="11"/>
          </p:nvPr>
        </p:nvSpPr>
        <p:spPr/>
        <p:txBody>
          <a:bodyPr/>
          <a:lstStyle/>
          <a:p>
            <a:r>
              <a:rPr lang="fr-FR" dirty="0"/>
              <a:t>Plan d’action de l’ANR</a:t>
            </a:r>
            <a:endParaRPr lang="en-US" dirty="0"/>
          </a:p>
        </p:txBody>
      </p:sp>
    </p:spTree>
    <p:extLst>
      <p:ext uri="{BB962C8B-B14F-4D97-AF65-F5344CB8AC3E}">
        <p14:creationId xmlns:p14="http://schemas.microsoft.com/office/powerpoint/2010/main" val="897884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6F08AB9-1CA4-4E64-8524-0922E2733383}"/>
              </a:ext>
            </a:extLst>
          </p:cNvPr>
          <p:cNvSpPr>
            <a:spLocks noGrp="1"/>
          </p:cNvSpPr>
          <p:nvPr>
            <p:ph type="body" sz="quarter" idx="10"/>
          </p:nvPr>
        </p:nvSpPr>
        <p:spPr>
          <a:xfrm>
            <a:off x="1116281" y="1034041"/>
            <a:ext cx="10575534" cy="4980811"/>
          </a:xfrm>
        </p:spPr>
        <p:txBody>
          <a:bodyPr/>
          <a:lstStyle/>
          <a:p>
            <a:pPr indent="0">
              <a:buNone/>
            </a:pPr>
            <a:r>
              <a:rPr lang="fr-FR" sz="2000" dirty="0"/>
              <a:t>1 plan d’action est publié tous les ans : « Plan d’action 2026 »</a:t>
            </a:r>
          </a:p>
          <a:p>
            <a:r>
              <a:rPr lang="fr-FR" sz="2000" dirty="0"/>
              <a:t> 38 axes de recherche au sein de 7 domaines disciplinaires</a:t>
            </a:r>
          </a:p>
          <a:p>
            <a:pPr lvl="1"/>
            <a:r>
              <a:rPr lang="fr-FR" sz="1800" dirty="0"/>
              <a:t>Sciences de l’environnement (4 axes)</a:t>
            </a:r>
          </a:p>
          <a:p>
            <a:pPr lvl="1"/>
            <a:r>
              <a:rPr lang="fr-FR" sz="1800" dirty="0"/>
              <a:t>Sciences de la matière et de l’ingénierie (7 axes)</a:t>
            </a:r>
          </a:p>
          <a:p>
            <a:pPr lvl="1"/>
            <a:r>
              <a:rPr lang="fr-FR" sz="1800" dirty="0"/>
              <a:t>Sciences de la vie (11 axes)</a:t>
            </a:r>
          </a:p>
          <a:p>
            <a:pPr lvl="1"/>
            <a:r>
              <a:rPr lang="fr-FR" sz="1800" dirty="0"/>
              <a:t>Sciences humaines et sociales (7 axes)</a:t>
            </a:r>
          </a:p>
          <a:p>
            <a:pPr lvl="1"/>
            <a:r>
              <a:rPr lang="fr-FR" sz="1800" dirty="0"/>
              <a:t>Sciences du numérique (6 axes)</a:t>
            </a:r>
          </a:p>
          <a:p>
            <a:pPr lvl="1"/>
            <a:r>
              <a:rPr lang="fr-FR" sz="1800" dirty="0"/>
              <a:t>Mathématiques et leurs interactions (1 axe)</a:t>
            </a:r>
          </a:p>
          <a:p>
            <a:pPr lvl="1"/>
            <a:r>
              <a:rPr lang="fr-FR" sz="1800" dirty="0"/>
              <a:t>Physique subatomique, sciences de l’Univers et sciences de la Terre  (2 axes)</a:t>
            </a:r>
          </a:p>
          <a:p>
            <a:r>
              <a:rPr lang="fr-FR" sz="2000" dirty="0"/>
              <a:t>19 axes de recherche correspondent à des enjeux transversaux</a:t>
            </a:r>
          </a:p>
          <a:p>
            <a:pPr lvl="1"/>
            <a:r>
              <a:rPr lang="fr-FR" sz="1800" dirty="0"/>
              <a:t>Science de la Durabilité (1 axe éponyme)</a:t>
            </a:r>
          </a:p>
          <a:p>
            <a:pPr lvl="1"/>
            <a:r>
              <a:rPr lang="fr-FR" sz="1800" dirty="0"/>
              <a:t>La transformation numérique (3 axes)</a:t>
            </a:r>
          </a:p>
          <a:p>
            <a:pPr lvl="1"/>
            <a:r>
              <a:rPr lang="fr-FR" sz="1800" dirty="0"/>
              <a:t>Une seule santé (« One </a:t>
            </a:r>
            <a:r>
              <a:rPr lang="fr-FR" sz="1800" dirty="0" err="1"/>
              <a:t>Health</a:t>
            </a:r>
            <a:r>
              <a:rPr lang="fr-FR" sz="1800" dirty="0"/>
              <a:t> ») (3 axes)</a:t>
            </a:r>
          </a:p>
          <a:p>
            <a:pPr lvl="1"/>
            <a:r>
              <a:rPr lang="fr-FR" sz="1800" dirty="0"/>
              <a:t>La transition écologique et environnementale (3 axes)</a:t>
            </a:r>
          </a:p>
          <a:p>
            <a:pPr lvl="1"/>
            <a:r>
              <a:rPr lang="fr-FR" sz="1800" dirty="0"/>
              <a:t>La transformation énergétique (2 axes)</a:t>
            </a:r>
          </a:p>
          <a:p>
            <a:pPr lvl="1"/>
            <a:r>
              <a:rPr lang="fr-FR" sz="1800" dirty="0"/>
              <a:t>Les transitions technologiques (4 axes)</a:t>
            </a:r>
          </a:p>
          <a:p>
            <a:pPr lvl="1"/>
            <a:r>
              <a:rPr lang="fr-FR" sz="1800" dirty="0"/>
              <a:t>Les transformations des systèmes sociotechniques (3 axes)</a:t>
            </a:r>
          </a:p>
        </p:txBody>
      </p:sp>
      <p:sp>
        <p:nvSpPr>
          <p:cNvPr id="3" name="Espace réservé du texte 2">
            <a:extLst>
              <a:ext uri="{FF2B5EF4-FFF2-40B4-BE49-F238E27FC236}">
                <a16:creationId xmlns:a16="http://schemas.microsoft.com/office/drawing/2014/main" id="{28933F47-969C-4E4E-8C53-D1B3EC247732}"/>
              </a:ext>
            </a:extLst>
          </p:cNvPr>
          <p:cNvSpPr>
            <a:spLocks noGrp="1"/>
          </p:cNvSpPr>
          <p:nvPr>
            <p:ph type="body" sz="quarter" idx="11"/>
          </p:nvPr>
        </p:nvSpPr>
        <p:spPr/>
        <p:txBody>
          <a:bodyPr/>
          <a:lstStyle/>
          <a:p>
            <a:r>
              <a:rPr lang="fr-FR" dirty="0"/>
              <a:t>Plan d’action de l’ANR</a:t>
            </a:r>
            <a:endParaRPr lang="en-US" dirty="0"/>
          </a:p>
        </p:txBody>
      </p:sp>
    </p:spTree>
    <p:extLst>
      <p:ext uri="{BB962C8B-B14F-4D97-AF65-F5344CB8AC3E}">
        <p14:creationId xmlns:p14="http://schemas.microsoft.com/office/powerpoint/2010/main" val="307335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F8F54C1-0EF1-BD35-724E-99CD21AD4B2F}"/>
              </a:ext>
            </a:extLst>
          </p:cNvPr>
          <p:cNvSpPr>
            <a:spLocks noGrp="1"/>
          </p:cNvSpPr>
          <p:nvPr>
            <p:ph type="body" sz="quarter" idx="10"/>
          </p:nvPr>
        </p:nvSpPr>
        <p:spPr/>
        <p:txBody>
          <a:bodyPr/>
          <a:lstStyle/>
          <a:p>
            <a:endParaRPr lang="fr-FR"/>
          </a:p>
        </p:txBody>
      </p:sp>
      <p:sp>
        <p:nvSpPr>
          <p:cNvPr id="3" name="Espace réservé du texte 2">
            <a:extLst>
              <a:ext uri="{FF2B5EF4-FFF2-40B4-BE49-F238E27FC236}">
                <a16:creationId xmlns:a16="http://schemas.microsoft.com/office/drawing/2014/main" id="{FC42B927-ED9B-8B3A-5A77-EC2788B23569}"/>
              </a:ext>
            </a:extLst>
          </p:cNvPr>
          <p:cNvSpPr>
            <a:spLocks noGrp="1"/>
          </p:cNvSpPr>
          <p:nvPr>
            <p:ph type="body" sz="quarter" idx="11"/>
          </p:nvPr>
        </p:nvSpPr>
        <p:spPr/>
        <p:txBody>
          <a:bodyPr/>
          <a:lstStyle/>
          <a:p>
            <a:r>
              <a:rPr lang="fr-FR" dirty="0"/>
              <a:t>Axes scientifiques 2026</a:t>
            </a:r>
          </a:p>
        </p:txBody>
      </p:sp>
      <p:pic>
        <p:nvPicPr>
          <p:cNvPr id="5" name="Image 4">
            <a:extLst>
              <a:ext uri="{FF2B5EF4-FFF2-40B4-BE49-F238E27FC236}">
                <a16:creationId xmlns:a16="http://schemas.microsoft.com/office/drawing/2014/main" id="{D4BBB7E5-3636-7698-30C4-171454170930}"/>
              </a:ext>
            </a:extLst>
          </p:cNvPr>
          <p:cNvPicPr>
            <a:picLocks noChangeAspect="1"/>
          </p:cNvPicPr>
          <p:nvPr/>
        </p:nvPicPr>
        <p:blipFill>
          <a:blip r:embed="rId2"/>
          <a:stretch>
            <a:fillRect/>
          </a:stretch>
        </p:blipFill>
        <p:spPr>
          <a:xfrm>
            <a:off x="1116281" y="1043045"/>
            <a:ext cx="10820399" cy="5173279"/>
          </a:xfrm>
          <a:prstGeom prst="rect">
            <a:avLst/>
          </a:prstGeom>
        </p:spPr>
      </p:pic>
    </p:spTree>
    <p:extLst>
      <p:ext uri="{BB962C8B-B14F-4D97-AF65-F5344CB8AC3E}">
        <p14:creationId xmlns:p14="http://schemas.microsoft.com/office/powerpoint/2010/main" val="3494720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438DBCB-FEC0-483F-B2F7-8C7CD8E162E2}"/>
              </a:ext>
            </a:extLst>
          </p:cNvPr>
          <p:cNvSpPr>
            <a:spLocks noGrp="1"/>
          </p:cNvSpPr>
          <p:nvPr>
            <p:ph type="body" sz="quarter" idx="10"/>
          </p:nvPr>
        </p:nvSpPr>
        <p:spPr>
          <a:xfrm>
            <a:off x="1116280" y="1034041"/>
            <a:ext cx="10044409" cy="4980811"/>
          </a:xfrm>
        </p:spPr>
        <p:txBody>
          <a:bodyPr/>
          <a:lstStyle/>
          <a:p>
            <a:pPr indent="0">
              <a:buNone/>
            </a:pPr>
            <a:r>
              <a:rPr lang="fr-FR" sz="2000" dirty="0">
                <a:latin typeface="Calibri" panose="020F0502020204030204" pitchFamily="34" charset="0"/>
                <a:ea typeface="Calibri" panose="020F0502020204030204" pitchFamily="34" charset="0"/>
                <a:cs typeface="Calibri" panose="020F0502020204030204" pitchFamily="34" charset="0"/>
              </a:rPr>
              <a:t>Membres de comités d’évaluation scientifique :</a:t>
            </a:r>
          </a:p>
          <a:p>
            <a:pPr indent="0">
              <a:buNone/>
            </a:pPr>
            <a:r>
              <a:rPr lang="fr-FR" sz="2000"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Sébastien Duplessis (A2F), Romain </a:t>
            </a:r>
            <a:r>
              <a:rPr lang="fr-FR" sz="2000" dirty="0" err="1">
                <a:solidFill>
                  <a:srgbClr val="0000FF"/>
                </a:solidFill>
                <a:effectLst/>
                <a:latin typeface="Calibri" panose="020F0502020204030204" pitchFamily="34" charset="0"/>
                <a:ea typeface="Calibri" panose="020F0502020204030204" pitchFamily="34" charset="0"/>
                <a:cs typeface="Calibri" panose="020F0502020204030204" pitchFamily="34" charset="0"/>
              </a:rPr>
              <a:t>Kapel</a:t>
            </a:r>
            <a:r>
              <a:rPr lang="fr-FR" sz="2000"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 (EMPP), Stéphane Cordier (LLECT), </a:t>
            </a:r>
            <a:r>
              <a:rPr lang="fr-FR" sz="2000" dirty="0" err="1">
                <a:solidFill>
                  <a:srgbClr val="0000FF"/>
                </a:solidFill>
                <a:effectLst/>
                <a:latin typeface="Calibri" panose="020F0502020204030204" pitchFamily="34" charset="0"/>
                <a:ea typeface="Calibri" panose="020F0502020204030204" pitchFamily="34" charset="0"/>
                <a:cs typeface="Calibri" panose="020F0502020204030204" pitchFamily="34" charset="0"/>
              </a:rPr>
              <a:t>Sune</a:t>
            </a:r>
            <a:r>
              <a:rPr lang="fr-FR" sz="2000"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 Nielsen et Anne-Sylvie André-Mayer (</a:t>
            </a:r>
            <a:r>
              <a:rPr lang="fr-FR" sz="2000" dirty="0" err="1">
                <a:solidFill>
                  <a:srgbClr val="0000FF"/>
                </a:solidFill>
                <a:effectLst/>
                <a:latin typeface="Calibri" panose="020F0502020204030204" pitchFamily="34" charset="0"/>
                <a:ea typeface="Calibri" panose="020F0502020204030204" pitchFamily="34" charset="0"/>
                <a:cs typeface="Calibri" panose="020F0502020204030204" pitchFamily="34" charset="0"/>
              </a:rPr>
              <a:t>Otelo</a:t>
            </a:r>
            <a:r>
              <a:rPr lang="fr-FR" sz="2000"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a:t>
            </a:r>
          </a:p>
          <a:p>
            <a:pPr indent="0">
              <a:buNone/>
            </a:pPr>
            <a:endParaRPr lang="fr-FR" sz="20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indent="0">
              <a:buNone/>
            </a:pPr>
            <a:r>
              <a:rPr lang="fr-FR" sz="2000" dirty="0">
                <a:latin typeface="Calibri" panose="020F0502020204030204" pitchFamily="34" charset="0"/>
                <a:ea typeface="Calibri" panose="020F0502020204030204" pitchFamily="34" charset="0"/>
                <a:cs typeface="Calibri" panose="020F0502020204030204" pitchFamily="34" charset="0"/>
              </a:rPr>
              <a:t>Représentantes de l’ANR, Lauréats, personnels d’appui CNRS et Univ Lorraine :</a:t>
            </a:r>
          </a:p>
          <a:p>
            <a:pPr indent="0">
              <a:buNone/>
            </a:pPr>
            <a:r>
              <a:rPr lang="fr-FR" sz="2000"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Emilie </a:t>
            </a:r>
            <a:r>
              <a:rPr lang="fr-FR" sz="2000" dirty="0" err="1">
                <a:solidFill>
                  <a:srgbClr val="0000FF"/>
                </a:solidFill>
                <a:effectLst/>
                <a:latin typeface="Calibri" panose="020F0502020204030204" pitchFamily="34" charset="0"/>
                <a:ea typeface="Calibri" panose="020F0502020204030204" pitchFamily="34" charset="0"/>
                <a:cs typeface="Calibri" panose="020F0502020204030204" pitchFamily="34" charset="0"/>
              </a:rPr>
              <a:t>Habillon</a:t>
            </a:r>
            <a:r>
              <a:rPr lang="fr-FR" sz="2000"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 et Mélanie </a:t>
            </a:r>
            <a:r>
              <a:rPr lang="fr-FR" sz="2000" dirty="0" err="1">
                <a:solidFill>
                  <a:srgbClr val="0000FF"/>
                </a:solidFill>
                <a:effectLst/>
                <a:latin typeface="Calibri" panose="020F0502020204030204" pitchFamily="34" charset="0"/>
                <a:ea typeface="Calibri" panose="020F0502020204030204" pitchFamily="34" charset="0"/>
                <a:cs typeface="Calibri" panose="020F0502020204030204" pitchFamily="34" charset="0"/>
              </a:rPr>
              <a:t>Lorion</a:t>
            </a:r>
            <a:r>
              <a:rPr lang="fr-FR" sz="2000"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 (ANR),  Caroline Coquelet-André, Imène </a:t>
            </a:r>
            <a:r>
              <a:rPr lang="fr-FR" sz="2000" dirty="0" err="1">
                <a:solidFill>
                  <a:srgbClr val="0000FF"/>
                </a:solidFill>
                <a:effectLst/>
                <a:latin typeface="Calibri" panose="020F0502020204030204" pitchFamily="34" charset="0"/>
                <a:ea typeface="Calibri" panose="020F0502020204030204" pitchFamily="34" charset="0"/>
                <a:cs typeface="Calibri" panose="020F0502020204030204" pitchFamily="34" charset="0"/>
              </a:rPr>
              <a:t>Sellami</a:t>
            </a:r>
            <a:r>
              <a:rPr lang="fr-FR" sz="2000"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 (UL -DIPRO-SE ), Mélissa Moreira Melo Vieira et Ivan De </a:t>
            </a:r>
            <a:r>
              <a:rPr lang="fr-FR" sz="2000" dirty="0" err="1">
                <a:solidFill>
                  <a:srgbClr val="0000FF"/>
                </a:solidFill>
                <a:effectLst/>
                <a:latin typeface="Calibri" panose="020F0502020204030204" pitchFamily="34" charset="0"/>
                <a:ea typeface="Calibri" panose="020F0502020204030204" pitchFamily="34" charset="0"/>
                <a:cs typeface="Calibri" panose="020F0502020204030204" pitchFamily="34" charset="0"/>
              </a:rPr>
              <a:t>Poret</a:t>
            </a:r>
            <a:r>
              <a:rPr lang="fr-FR" sz="2000"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 (CNRS)</a:t>
            </a:r>
          </a:p>
          <a:p>
            <a:pPr indent="0">
              <a:buNone/>
            </a:pPr>
            <a:endParaRPr lang="fr-FR" sz="2400" dirty="0">
              <a:latin typeface="Calibri" panose="020F0502020204030204" pitchFamily="34" charset="0"/>
              <a:ea typeface="Calibri" panose="020F0502020204030204" pitchFamily="34" charset="0"/>
              <a:cs typeface="Calibri" panose="020F0502020204030204" pitchFamily="34" charset="0"/>
            </a:endParaRPr>
          </a:p>
          <a:p>
            <a:pPr indent="0">
              <a:buNone/>
            </a:pPr>
            <a:r>
              <a:rPr lang="fr-FR" sz="2000" dirty="0">
                <a:latin typeface="Calibri" panose="020F0502020204030204" pitchFamily="34" charset="0"/>
                <a:ea typeface="Calibri" panose="020F0502020204030204" pitchFamily="34" charset="0"/>
                <a:cs typeface="Calibri" panose="020F0502020204030204" pitchFamily="34" charset="0"/>
              </a:rPr>
              <a:t>Lauréats :</a:t>
            </a:r>
          </a:p>
          <a:p>
            <a:pPr indent="0">
              <a:buNone/>
            </a:pPr>
            <a:r>
              <a:rPr lang="fr-FR" sz="2000"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Julian Ledieu (M4), Yves Laprie (AM2I), Xavier </a:t>
            </a:r>
            <a:r>
              <a:rPr lang="fr-FR" sz="2000" dirty="0" err="1">
                <a:solidFill>
                  <a:srgbClr val="0000FF"/>
                </a:solidFill>
                <a:effectLst/>
                <a:latin typeface="Calibri" panose="020F0502020204030204" pitchFamily="34" charset="0"/>
                <a:ea typeface="Calibri" panose="020F0502020204030204" pitchFamily="34" charset="0"/>
                <a:cs typeface="Calibri" panose="020F0502020204030204" pitchFamily="34" charset="0"/>
              </a:rPr>
              <a:t>Manival</a:t>
            </a:r>
            <a:r>
              <a:rPr lang="fr-FR" sz="2000"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 (BMS), Sophie </a:t>
            </a:r>
            <a:r>
              <a:rPr lang="fr-FR" sz="2000" dirty="0" err="1">
                <a:solidFill>
                  <a:srgbClr val="0000FF"/>
                </a:solidFill>
                <a:effectLst/>
                <a:latin typeface="Calibri" panose="020F0502020204030204" pitchFamily="34" charset="0"/>
                <a:ea typeface="Calibri" panose="020F0502020204030204" pitchFamily="34" charset="0"/>
                <a:cs typeface="Calibri" panose="020F0502020204030204" pitchFamily="34" charset="0"/>
              </a:rPr>
              <a:t>Prud’Homme</a:t>
            </a:r>
            <a:r>
              <a:rPr lang="fr-FR" sz="2000"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 (</a:t>
            </a:r>
            <a:r>
              <a:rPr lang="fr-FR" sz="2000" dirty="0" err="1">
                <a:solidFill>
                  <a:srgbClr val="0000FF"/>
                </a:solidFill>
                <a:effectLst/>
                <a:latin typeface="Calibri" panose="020F0502020204030204" pitchFamily="34" charset="0"/>
                <a:ea typeface="Calibri" panose="020F0502020204030204" pitchFamily="34" charset="0"/>
                <a:cs typeface="Calibri" panose="020F0502020204030204" pitchFamily="34" charset="0"/>
              </a:rPr>
              <a:t>Otelo</a:t>
            </a:r>
            <a:r>
              <a:rPr lang="fr-FR" sz="2000"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 Frédéric </a:t>
            </a:r>
            <a:r>
              <a:rPr lang="fr-FR" sz="2000" dirty="0" err="1">
                <a:solidFill>
                  <a:srgbClr val="0000FF"/>
                </a:solidFill>
                <a:effectLst/>
                <a:latin typeface="Calibri" panose="020F0502020204030204" pitchFamily="34" charset="0"/>
                <a:ea typeface="Calibri" panose="020F0502020204030204" pitchFamily="34" charset="0"/>
                <a:cs typeface="Calibri" panose="020F0502020204030204" pitchFamily="34" charset="0"/>
              </a:rPr>
              <a:t>Géa</a:t>
            </a:r>
            <a:r>
              <a:rPr lang="fr-FR" sz="2000"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 (SJPEG), </a:t>
            </a:r>
            <a:r>
              <a:rPr lang="fr-FR" sz="2000" dirty="0">
                <a:solidFill>
                  <a:srgbClr val="0000FF"/>
                </a:solidFill>
                <a:latin typeface="Calibri" panose="020F0502020204030204" pitchFamily="34" charset="0"/>
                <a:ea typeface="Calibri" panose="020F0502020204030204" pitchFamily="34" charset="0"/>
                <a:cs typeface="Calibri" panose="020F0502020204030204" pitchFamily="34" charset="0"/>
              </a:rPr>
              <a:t>Nour El </a:t>
            </a:r>
            <a:r>
              <a:rPr lang="fr-FR" sz="2000" dirty="0" err="1">
                <a:solidFill>
                  <a:srgbClr val="0000FF"/>
                </a:solidFill>
                <a:latin typeface="Calibri" panose="020F0502020204030204" pitchFamily="34" charset="0"/>
                <a:ea typeface="Calibri" panose="020F0502020204030204" pitchFamily="34" charset="0"/>
                <a:cs typeface="Calibri" panose="020F0502020204030204" pitchFamily="34" charset="0"/>
              </a:rPr>
              <a:t>Mawas</a:t>
            </a:r>
            <a:r>
              <a:rPr lang="fr-FR" sz="2000"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fr-FR" sz="2000">
                <a:solidFill>
                  <a:srgbClr val="0000FF"/>
                </a:solidFill>
                <a:latin typeface="Calibri" panose="020F0502020204030204" pitchFamily="34" charset="0"/>
                <a:ea typeface="Calibri" panose="020F0502020204030204" pitchFamily="34" charset="0"/>
                <a:cs typeface="Calibri" panose="020F0502020204030204" pitchFamily="34" charset="0"/>
              </a:rPr>
              <a:t>(</a:t>
            </a:r>
            <a:r>
              <a:rPr lang="fr-FR" sz="2000">
                <a:solidFill>
                  <a:srgbClr val="0000FF"/>
                </a:solidFill>
                <a:effectLst/>
                <a:latin typeface="Calibri" panose="020F0502020204030204" pitchFamily="34" charset="0"/>
                <a:ea typeface="Calibri" panose="020F0502020204030204" pitchFamily="34" charset="0"/>
                <a:cs typeface="Calibri" panose="020F0502020204030204" pitchFamily="34" charset="0"/>
              </a:rPr>
              <a:t>CLCS)</a:t>
            </a:r>
            <a:endParaRPr lang="fr-F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indent="0">
              <a:buNone/>
            </a:pPr>
            <a:endParaRPr lang="fr-FR" sz="2400" dirty="0">
              <a:latin typeface="Calibri" panose="020F0502020204030204" pitchFamily="34" charset="0"/>
              <a:ea typeface="Calibri" panose="020F0502020204030204" pitchFamily="34" charset="0"/>
              <a:cs typeface="Calibri" panose="020F0502020204030204" pitchFamily="34" charset="0"/>
            </a:endParaRPr>
          </a:p>
          <a:p>
            <a:pPr indent="0">
              <a:buNone/>
            </a:pPr>
            <a:r>
              <a:rPr lang="fr-FR" sz="2000" dirty="0">
                <a:latin typeface="Calibri" panose="020F0502020204030204" pitchFamily="34" charset="0"/>
                <a:ea typeface="Calibri" panose="020F0502020204030204" pitchFamily="34" charset="0"/>
                <a:cs typeface="Calibri" panose="020F0502020204030204" pitchFamily="34" charset="0"/>
              </a:rPr>
              <a:t>Organisateurs et présents ce jour :</a:t>
            </a:r>
            <a:r>
              <a:rPr lang="fr-FR" sz="20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fr-FR" sz="2000" dirty="0">
                <a:solidFill>
                  <a:srgbClr val="0000FF"/>
                </a:solidFill>
                <a:latin typeface="Calibri" panose="020F0502020204030204" pitchFamily="34" charset="0"/>
                <a:ea typeface="Calibri" panose="020F0502020204030204" pitchFamily="34" charset="0"/>
                <a:cs typeface="Calibri" panose="020F0502020204030204" pitchFamily="34" charset="0"/>
              </a:rPr>
              <a:t>Béatrice Collado , Vincent Jeannot (A2F), Anne </a:t>
            </a:r>
            <a:r>
              <a:rPr lang="fr-FR" sz="2000" dirty="0" err="1">
                <a:solidFill>
                  <a:srgbClr val="0000FF"/>
                </a:solidFill>
                <a:latin typeface="Calibri" panose="020F0502020204030204" pitchFamily="34" charset="0"/>
                <a:ea typeface="Calibri" panose="020F0502020204030204" pitchFamily="34" charset="0"/>
                <a:cs typeface="Calibri" panose="020F0502020204030204" pitchFamily="34" charset="0"/>
              </a:rPr>
              <a:t>Incerti</a:t>
            </a:r>
            <a:r>
              <a:rPr lang="fr-FR" sz="2000" dirty="0">
                <a:solidFill>
                  <a:srgbClr val="0000FF"/>
                </a:solidFill>
                <a:latin typeface="Calibri" panose="020F0502020204030204" pitchFamily="34" charset="0"/>
                <a:ea typeface="Calibri" panose="020F0502020204030204" pitchFamily="34" charset="0"/>
                <a:cs typeface="Calibri" panose="020F0502020204030204" pitchFamily="34" charset="0"/>
              </a:rPr>
              <a:t> (AM2I, EMPP), Malika </a:t>
            </a:r>
            <a:r>
              <a:rPr lang="fr-FR" sz="2000" dirty="0" err="1">
                <a:solidFill>
                  <a:srgbClr val="0000FF"/>
                </a:solidFill>
                <a:latin typeface="Calibri" panose="020F0502020204030204" pitchFamily="34" charset="0"/>
                <a:ea typeface="Calibri" panose="020F0502020204030204" pitchFamily="34" charset="0"/>
                <a:cs typeface="Calibri" panose="020F0502020204030204" pitchFamily="34" charset="0"/>
              </a:rPr>
              <a:t>Akroum</a:t>
            </a:r>
            <a:r>
              <a:rPr lang="fr-FR" sz="2000" dirty="0">
                <a:solidFill>
                  <a:srgbClr val="0000FF"/>
                </a:solidFill>
                <a:latin typeface="Calibri" panose="020F0502020204030204" pitchFamily="34" charset="0"/>
                <a:ea typeface="Calibri" panose="020F0502020204030204" pitchFamily="34" charset="0"/>
                <a:cs typeface="Calibri" panose="020F0502020204030204" pitchFamily="34" charset="0"/>
              </a:rPr>
              <a:t> (BMS), Déborah </a:t>
            </a:r>
            <a:r>
              <a:rPr lang="fr-FR" sz="2000" dirty="0" err="1">
                <a:solidFill>
                  <a:srgbClr val="0000FF"/>
                </a:solidFill>
                <a:latin typeface="Calibri" panose="020F0502020204030204" pitchFamily="34" charset="0"/>
                <a:ea typeface="Calibri" panose="020F0502020204030204" pitchFamily="34" charset="0"/>
                <a:cs typeface="Calibri" panose="020F0502020204030204" pitchFamily="34" charset="0"/>
              </a:rPr>
              <a:t>Poirot</a:t>
            </a:r>
            <a:r>
              <a:rPr lang="fr-FR" sz="2000" dirty="0">
                <a:solidFill>
                  <a:srgbClr val="0000FF"/>
                </a:solidFill>
                <a:latin typeface="Calibri" panose="020F0502020204030204" pitchFamily="34" charset="0"/>
                <a:ea typeface="Calibri" panose="020F0502020204030204" pitchFamily="34" charset="0"/>
                <a:cs typeface="Calibri" panose="020F0502020204030204" pitchFamily="34" charset="0"/>
              </a:rPr>
              <a:t>-Hervé (LLECT), Sophie Perrin (M4), Adrien Goblot (CLCS)</a:t>
            </a:r>
          </a:p>
          <a:p>
            <a:pPr indent="0">
              <a:buNone/>
            </a:pPr>
            <a:endParaRPr lang="fr-FR" sz="2000" dirty="0">
              <a:solidFill>
                <a:srgbClr val="0000FF"/>
              </a:solidFill>
              <a:latin typeface="Calibri" panose="020F0502020204030204" pitchFamily="34" charset="0"/>
              <a:ea typeface="Calibri" panose="020F0502020204030204" pitchFamily="34" charset="0"/>
              <a:cs typeface="Calibri" panose="020F0502020204030204" pitchFamily="34" charset="0"/>
            </a:endParaRPr>
          </a:p>
          <a:p>
            <a:pPr indent="0">
              <a:buNone/>
            </a:pPr>
            <a:r>
              <a:rPr lang="fr-FR" sz="2000" dirty="0">
                <a:latin typeface="Calibri" panose="020F0502020204030204" pitchFamily="34" charset="0"/>
                <a:ea typeface="Calibri" panose="020F0502020204030204" pitchFamily="34" charset="0"/>
                <a:cs typeface="Calibri" panose="020F0502020204030204" pitchFamily="34" charset="0"/>
              </a:rPr>
              <a:t>De nombreuses diapositives largement inspirées des documents de l’ANR : </a:t>
            </a:r>
            <a:r>
              <a:rPr lang="fr-FR" sz="2000" dirty="0">
                <a:solidFill>
                  <a:srgbClr val="FF0000"/>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https://anr.fr/fr/detail/call/aapg-appel-a-projets-generique-2026/</a:t>
            </a:r>
            <a:r>
              <a:rPr lang="fr-FR" sz="2000" dirty="0">
                <a:solidFill>
                  <a:srgbClr val="FF0000"/>
                </a:solidFill>
                <a:latin typeface="Calibri" panose="020F0502020204030204" pitchFamily="34" charset="0"/>
                <a:ea typeface="Calibri" panose="020F0502020204030204" pitchFamily="34" charset="0"/>
                <a:cs typeface="Calibri" panose="020F0502020204030204" pitchFamily="34" charset="0"/>
              </a:rPr>
              <a:t> </a:t>
            </a:r>
          </a:p>
        </p:txBody>
      </p:sp>
      <p:sp>
        <p:nvSpPr>
          <p:cNvPr id="3" name="Espace réservé du texte 2">
            <a:extLst>
              <a:ext uri="{FF2B5EF4-FFF2-40B4-BE49-F238E27FC236}">
                <a16:creationId xmlns:a16="http://schemas.microsoft.com/office/drawing/2014/main" id="{EC503093-EBAE-42C2-A8C5-B9347F1FD6CB}"/>
              </a:ext>
            </a:extLst>
          </p:cNvPr>
          <p:cNvSpPr>
            <a:spLocks noGrp="1"/>
          </p:cNvSpPr>
          <p:nvPr>
            <p:ph type="body" sz="quarter" idx="11"/>
          </p:nvPr>
        </p:nvSpPr>
        <p:spPr/>
        <p:txBody>
          <a:bodyPr/>
          <a:lstStyle/>
          <a:p>
            <a:r>
              <a:rPr lang="fr-FR" dirty="0"/>
              <a:t>Remerciements</a:t>
            </a:r>
            <a:endParaRPr lang="en-US" dirty="0"/>
          </a:p>
        </p:txBody>
      </p:sp>
    </p:spTree>
    <p:extLst>
      <p:ext uri="{BB962C8B-B14F-4D97-AF65-F5344CB8AC3E}">
        <p14:creationId xmlns:p14="http://schemas.microsoft.com/office/powerpoint/2010/main" val="3752322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F8F54C1-0EF1-BD35-724E-99CD21AD4B2F}"/>
              </a:ext>
            </a:extLst>
          </p:cNvPr>
          <p:cNvSpPr>
            <a:spLocks noGrp="1"/>
          </p:cNvSpPr>
          <p:nvPr>
            <p:ph type="body" sz="quarter" idx="10"/>
          </p:nvPr>
        </p:nvSpPr>
        <p:spPr/>
        <p:txBody>
          <a:bodyPr/>
          <a:lstStyle/>
          <a:p>
            <a:endParaRPr lang="fr-FR"/>
          </a:p>
        </p:txBody>
      </p:sp>
      <p:sp>
        <p:nvSpPr>
          <p:cNvPr id="3" name="Espace réservé du texte 2">
            <a:extLst>
              <a:ext uri="{FF2B5EF4-FFF2-40B4-BE49-F238E27FC236}">
                <a16:creationId xmlns:a16="http://schemas.microsoft.com/office/drawing/2014/main" id="{FC42B927-ED9B-8B3A-5A77-EC2788B23569}"/>
              </a:ext>
            </a:extLst>
          </p:cNvPr>
          <p:cNvSpPr>
            <a:spLocks noGrp="1"/>
          </p:cNvSpPr>
          <p:nvPr>
            <p:ph type="body" sz="quarter" idx="11"/>
          </p:nvPr>
        </p:nvSpPr>
        <p:spPr/>
        <p:txBody>
          <a:bodyPr/>
          <a:lstStyle/>
          <a:p>
            <a:endParaRPr lang="fr-FR" dirty="0"/>
          </a:p>
        </p:txBody>
      </p:sp>
      <p:pic>
        <p:nvPicPr>
          <p:cNvPr id="5" name="Image 4">
            <a:extLst>
              <a:ext uri="{FF2B5EF4-FFF2-40B4-BE49-F238E27FC236}">
                <a16:creationId xmlns:a16="http://schemas.microsoft.com/office/drawing/2014/main" id="{FC8ED4F8-4F00-C859-3761-A76364BC7CBA}"/>
              </a:ext>
            </a:extLst>
          </p:cNvPr>
          <p:cNvPicPr>
            <a:picLocks noChangeAspect="1"/>
          </p:cNvPicPr>
          <p:nvPr/>
        </p:nvPicPr>
        <p:blipFill>
          <a:blip r:embed="rId2"/>
          <a:stretch>
            <a:fillRect/>
          </a:stretch>
        </p:blipFill>
        <p:spPr>
          <a:xfrm>
            <a:off x="1116281" y="1034041"/>
            <a:ext cx="10840769" cy="5779202"/>
          </a:xfrm>
          <a:prstGeom prst="rect">
            <a:avLst/>
          </a:prstGeom>
        </p:spPr>
      </p:pic>
    </p:spTree>
    <p:extLst>
      <p:ext uri="{BB962C8B-B14F-4D97-AF65-F5344CB8AC3E}">
        <p14:creationId xmlns:p14="http://schemas.microsoft.com/office/powerpoint/2010/main" val="1924786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F8F54C1-0EF1-BD35-724E-99CD21AD4B2F}"/>
              </a:ext>
            </a:extLst>
          </p:cNvPr>
          <p:cNvSpPr>
            <a:spLocks noGrp="1"/>
          </p:cNvSpPr>
          <p:nvPr>
            <p:ph type="body" sz="quarter" idx="10"/>
          </p:nvPr>
        </p:nvSpPr>
        <p:spPr/>
        <p:txBody>
          <a:bodyPr/>
          <a:lstStyle/>
          <a:p>
            <a:endParaRPr lang="fr-FR" dirty="0"/>
          </a:p>
        </p:txBody>
      </p:sp>
      <p:sp>
        <p:nvSpPr>
          <p:cNvPr id="8" name="Espace réservé du texte 7">
            <a:extLst>
              <a:ext uri="{FF2B5EF4-FFF2-40B4-BE49-F238E27FC236}">
                <a16:creationId xmlns:a16="http://schemas.microsoft.com/office/drawing/2014/main" id="{9C440F6B-90D2-1D30-6449-0BEDDAD2A3C4}"/>
              </a:ext>
            </a:extLst>
          </p:cNvPr>
          <p:cNvSpPr>
            <a:spLocks noGrp="1"/>
          </p:cNvSpPr>
          <p:nvPr>
            <p:ph type="body" sz="quarter" idx="11"/>
          </p:nvPr>
        </p:nvSpPr>
        <p:spPr>
          <a:xfrm>
            <a:off x="3139440" y="250818"/>
            <a:ext cx="8552375" cy="548992"/>
          </a:xfrm>
        </p:spPr>
        <p:txBody>
          <a:bodyPr/>
          <a:lstStyle/>
          <a:p>
            <a:r>
              <a:rPr lang="fr-FR" sz="2800" dirty="0"/>
              <a:t>Domaines transversaux</a:t>
            </a:r>
            <a:r>
              <a:rPr lang="fr-FR" dirty="0"/>
              <a:t> (Appel à projets générique 2026)</a:t>
            </a:r>
          </a:p>
          <a:p>
            <a:endParaRPr lang="fr-FR" dirty="0"/>
          </a:p>
        </p:txBody>
      </p:sp>
      <p:grpSp>
        <p:nvGrpSpPr>
          <p:cNvPr id="11" name="Groupe 10">
            <a:extLst>
              <a:ext uri="{FF2B5EF4-FFF2-40B4-BE49-F238E27FC236}">
                <a16:creationId xmlns:a16="http://schemas.microsoft.com/office/drawing/2014/main" id="{0E7E182F-4EB0-3746-B1BE-A0ADC81DE636}"/>
              </a:ext>
            </a:extLst>
          </p:cNvPr>
          <p:cNvGrpSpPr/>
          <p:nvPr/>
        </p:nvGrpSpPr>
        <p:grpSpPr>
          <a:xfrm>
            <a:off x="946150" y="843148"/>
            <a:ext cx="10986769" cy="5905957"/>
            <a:chOff x="972084" y="634566"/>
            <a:chExt cx="11081485" cy="5949295"/>
          </a:xfrm>
        </p:grpSpPr>
        <p:pic>
          <p:nvPicPr>
            <p:cNvPr id="6" name="Image 5">
              <a:extLst>
                <a:ext uri="{FF2B5EF4-FFF2-40B4-BE49-F238E27FC236}">
                  <a16:creationId xmlns:a16="http://schemas.microsoft.com/office/drawing/2014/main" id="{F6A8AF64-F845-E72C-EBF8-650507F252BF}"/>
                </a:ext>
              </a:extLst>
            </p:cNvPr>
            <p:cNvPicPr>
              <a:picLocks noChangeAspect="1"/>
            </p:cNvPicPr>
            <p:nvPr/>
          </p:nvPicPr>
          <p:blipFill>
            <a:blip r:embed="rId2"/>
            <a:stretch>
              <a:fillRect/>
            </a:stretch>
          </p:blipFill>
          <p:spPr>
            <a:xfrm>
              <a:off x="977850" y="2362952"/>
              <a:ext cx="11075719" cy="4220909"/>
            </a:xfrm>
            <a:prstGeom prst="rect">
              <a:avLst/>
            </a:prstGeom>
          </p:spPr>
        </p:pic>
        <p:grpSp>
          <p:nvGrpSpPr>
            <p:cNvPr id="10" name="Groupe 9">
              <a:extLst>
                <a:ext uri="{FF2B5EF4-FFF2-40B4-BE49-F238E27FC236}">
                  <a16:creationId xmlns:a16="http://schemas.microsoft.com/office/drawing/2014/main" id="{5A10F564-9DB2-317F-2413-1A9EAF3D8E7E}"/>
                </a:ext>
              </a:extLst>
            </p:cNvPr>
            <p:cNvGrpSpPr/>
            <p:nvPr/>
          </p:nvGrpSpPr>
          <p:grpSpPr>
            <a:xfrm>
              <a:off x="972084" y="634566"/>
              <a:ext cx="11075719" cy="2266900"/>
              <a:chOff x="138431" y="710766"/>
              <a:chExt cx="12198350" cy="2266900"/>
            </a:xfrm>
          </p:grpSpPr>
          <p:pic>
            <p:nvPicPr>
              <p:cNvPr id="4" name="Image 3">
                <a:extLst>
                  <a:ext uri="{FF2B5EF4-FFF2-40B4-BE49-F238E27FC236}">
                    <a16:creationId xmlns:a16="http://schemas.microsoft.com/office/drawing/2014/main" id="{F0E0FD74-A671-10E5-9A52-BC29377F0B07}"/>
                  </a:ext>
                </a:extLst>
              </p:cNvPr>
              <p:cNvPicPr>
                <a:picLocks noChangeAspect="1"/>
              </p:cNvPicPr>
              <p:nvPr/>
            </p:nvPicPr>
            <p:blipFill>
              <a:blip r:embed="rId3"/>
              <a:stretch>
                <a:fillRect/>
              </a:stretch>
            </p:blipFill>
            <p:spPr>
              <a:xfrm>
                <a:off x="138431" y="1279775"/>
                <a:ext cx="12192000" cy="1697891"/>
              </a:xfrm>
              <a:prstGeom prst="rect">
                <a:avLst/>
              </a:prstGeom>
            </p:spPr>
          </p:pic>
          <p:pic>
            <p:nvPicPr>
              <p:cNvPr id="9" name="Image 8">
                <a:extLst>
                  <a:ext uri="{FF2B5EF4-FFF2-40B4-BE49-F238E27FC236}">
                    <a16:creationId xmlns:a16="http://schemas.microsoft.com/office/drawing/2014/main" id="{5938B8E7-DD68-0469-0101-2A804B9B0D34}"/>
                  </a:ext>
                </a:extLst>
              </p:cNvPr>
              <p:cNvPicPr>
                <a:picLocks noChangeAspect="1"/>
              </p:cNvPicPr>
              <p:nvPr/>
            </p:nvPicPr>
            <p:blipFill>
              <a:blip r:embed="rId4"/>
              <a:stretch>
                <a:fillRect/>
              </a:stretch>
            </p:blipFill>
            <p:spPr>
              <a:xfrm>
                <a:off x="144781" y="710766"/>
                <a:ext cx="12192000" cy="613523"/>
              </a:xfrm>
              <a:prstGeom prst="rect">
                <a:avLst/>
              </a:prstGeom>
            </p:spPr>
          </p:pic>
        </p:grpSp>
      </p:grpSp>
    </p:spTree>
    <p:extLst>
      <p:ext uri="{BB962C8B-B14F-4D97-AF65-F5344CB8AC3E}">
        <p14:creationId xmlns:p14="http://schemas.microsoft.com/office/powerpoint/2010/main" val="674967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CFA0BAE-8F59-499F-9BBD-B3C1354F21F2}"/>
              </a:ext>
            </a:extLst>
          </p:cNvPr>
          <p:cNvSpPr>
            <a:spLocks noGrp="1"/>
          </p:cNvSpPr>
          <p:nvPr>
            <p:ph type="body" sz="quarter" idx="10"/>
          </p:nvPr>
        </p:nvSpPr>
        <p:spPr>
          <a:xfrm>
            <a:off x="1116280" y="1034041"/>
            <a:ext cx="9475519" cy="4980811"/>
          </a:xfrm>
        </p:spPr>
        <p:txBody>
          <a:bodyPr/>
          <a:lstStyle/>
          <a:p>
            <a:pPr indent="0">
              <a:buNone/>
            </a:pPr>
            <a:r>
              <a:rPr lang="fr-FR" b="1" dirty="0">
                <a:solidFill>
                  <a:srgbClr val="FF0000"/>
                </a:solidFill>
              </a:rPr>
              <a:t>C’est un point extrêmement important à discuter au sein de votre laboratoire et avec vos partenaires :</a:t>
            </a:r>
          </a:p>
          <a:p>
            <a:pPr lvl="1"/>
            <a:r>
              <a:rPr lang="fr-FR" dirty="0"/>
              <a:t>Peut être simple si votre projet rentre de manière claire dans un axe</a:t>
            </a:r>
          </a:p>
          <a:p>
            <a:pPr lvl="1"/>
            <a:r>
              <a:rPr lang="fr-FR" dirty="0"/>
              <a:t>Choix difficile et risqué si votre projet est à cheval entre deux thèmes.</a:t>
            </a:r>
            <a:br>
              <a:rPr lang="fr-FR" dirty="0"/>
            </a:br>
            <a:r>
              <a:rPr lang="fr-FR" sz="2000" dirty="0"/>
              <a:t>Exemple en santé (évaluation et prise en charge de l’articulation du poignet à l’aide de l’IRM temps réel et de l’apprentissage profond):</a:t>
            </a:r>
            <a:endParaRPr lang="fr-FR" dirty="0"/>
          </a:p>
          <a:p>
            <a:pPr lvl="2"/>
            <a:r>
              <a:rPr lang="fr-FR" dirty="0"/>
              <a:t>Axe C.9. Recherche translationnelle en santé</a:t>
            </a:r>
          </a:p>
          <a:p>
            <a:pPr lvl="2"/>
            <a:r>
              <a:rPr lang="fr-FR" dirty="0"/>
              <a:t>Axe C.10. Innovation biomédicale</a:t>
            </a:r>
          </a:p>
          <a:p>
            <a:pPr lvl="2"/>
            <a:r>
              <a:rPr lang="fr-FR" dirty="0"/>
              <a:t>Axe C.11. Médecine régénératrice</a:t>
            </a:r>
          </a:p>
          <a:p>
            <a:pPr lvl="2"/>
            <a:r>
              <a:rPr lang="fr-FR" dirty="0"/>
              <a:t>IA ?</a:t>
            </a:r>
          </a:p>
          <a:p>
            <a:pPr lvl="1"/>
            <a:r>
              <a:rPr lang="fr-FR" dirty="0"/>
              <a:t>Avec des cas particuliers en santé (cancer, sida…) qui impliquent d’autres agences de programme et des projets de recherche clinique.</a:t>
            </a:r>
          </a:p>
          <a:p>
            <a:pPr marL="914400" lvl="2" indent="0">
              <a:buNone/>
            </a:pPr>
            <a:endParaRPr lang="fr-FR" dirty="0"/>
          </a:p>
        </p:txBody>
      </p:sp>
      <p:sp>
        <p:nvSpPr>
          <p:cNvPr id="3" name="Espace réservé du texte 2">
            <a:extLst>
              <a:ext uri="{FF2B5EF4-FFF2-40B4-BE49-F238E27FC236}">
                <a16:creationId xmlns:a16="http://schemas.microsoft.com/office/drawing/2014/main" id="{CC855C20-E16B-4F55-B09F-3E3B65BDB854}"/>
              </a:ext>
            </a:extLst>
          </p:cNvPr>
          <p:cNvSpPr>
            <a:spLocks noGrp="1"/>
          </p:cNvSpPr>
          <p:nvPr>
            <p:ph type="body" sz="quarter" idx="11"/>
          </p:nvPr>
        </p:nvSpPr>
        <p:spPr>
          <a:xfrm>
            <a:off x="2059460" y="250818"/>
            <a:ext cx="9681783" cy="548992"/>
          </a:xfrm>
        </p:spPr>
        <p:txBody>
          <a:bodyPr/>
          <a:lstStyle/>
          <a:p>
            <a:r>
              <a:rPr lang="fr-FR" dirty="0"/>
              <a:t>Choisir l’axe ou le domaine transversal où déposer sa proposition  </a:t>
            </a:r>
          </a:p>
        </p:txBody>
      </p:sp>
    </p:spTree>
    <p:extLst>
      <p:ext uri="{BB962C8B-B14F-4D97-AF65-F5344CB8AC3E}">
        <p14:creationId xmlns:p14="http://schemas.microsoft.com/office/powerpoint/2010/main" val="2306804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553266D-4C5B-4446-A5CA-E9D2A7ACD487}"/>
              </a:ext>
            </a:extLst>
          </p:cNvPr>
          <p:cNvSpPr>
            <a:spLocks noGrp="1"/>
          </p:cNvSpPr>
          <p:nvPr>
            <p:ph type="body" sz="quarter" idx="10"/>
          </p:nvPr>
        </p:nvSpPr>
        <p:spPr/>
        <p:txBody>
          <a:bodyPr/>
          <a:lstStyle/>
          <a:p>
            <a:pPr indent="0">
              <a:buNone/>
            </a:pPr>
            <a:r>
              <a:rPr lang="en-US" dirty="0"/>
              <a:t>Appel </a:t>
            </a:r>
            <a:r>
              <a:rPr lang="en-US" dirty="0" err="1"/>
              <a:t>générique</a:t>
            </a:r>
            <a:r>
              <a:rPr lang="en-US" dirty="0"/>
              <a:t> 2026: </a:t>
            </a:r>
            <a:r>
              <a:rPr lang="en-US" dirty="0">
                <a:solidFill>
                  <a:srgbClr val="FF0000"/>
                </a:solidFill>
                <a:hlinkClick r:id="rId2">
                  <a:extLst>
                    <a:ext uri="{A12FA001-AC4F-418D-AE19-62706E023703}">
                      <ahyp:hlinkClr xmlns:ahyp="http://schemas.microsoft.com/office/drawing/2018/hyperlinkcolor" val="tx"/>
                    </a:ext>
                  </a:extLst>
                </a:hlinkClick>
              </a:rPr>
              <a:t>https://anr.fr/fr/detail/call/aapg-appel-a-projets-generique-2026/</a:t>
            </a:r>
            <a:endParaRPr lang="en-US" dirty="0">
              <a:solidFill>
                <a:srgbClr val="FF0000"/>
              </a:solidFill>
            </a:endParaRPr>
          </a:p>
          <a:p>
            <a:pPr indent="0">
              <a:buNone/>
            </a:pPr>
            <a:r>
              <a:rPr lang="en-US" dirty="0">
                <a:sym typeface="Wingdings" panose="05000000000000000000" pitchFamily="2" charset="2"/>
              </a:rPr>
              <a:t> Il </a:t>
            </a:r>
            <a:r>
              <a:rPr lang="en-US" dirty="0" err="1">
                <a:sym typeface="Wingdings" panose="05000000000000000000" pitchFamily="2" charset="2"/>
              </a:rPr>
              <a:t>faudra</a:t>
            </a:r>
            <a:r>
              <a:rPr lang="en-US" dirty="0">
                <a:sym typeface="Wingdings" panose="05000000000000000000" pitchFamily="2" charset="2"/>
              </a:rPr>
              <a:t> consulter la version 2027</a:t>
            </a:r>
            <a:endParaRPr lang="en-US" dirty="0"/>
          </a:p>
          <a:p>
            <a:pPr indent="0">
              <a:buNone/>
            </a:pPr>
            <a:r>
              <a:rPr lang="en-US" dirty="0"/>
              <a:t>Composition des </a:t>
            </a:r>
            <a:r>
              <a:rPr lang="en-US" dirty="0" err="1"/>
              <a:t>comités</a:t>
            </a:r>
            <a:r>
              <a:rPr lang="en-US" dirty="0"/>
              <a:t> </a:t>
            </a:r>
            <a:r>
              <a:rPr lang="en-US" dirty="0" err="1"/>
              <a:t>d’évaluation</a:t>
            </a:r>
            <a:r>
              <a:rPr lang="en-US" dirty="0"/>
              <a:t> </a:t>
            </a:r>
            <a:r>
              <a:rPr lang="en-US" dirty="0" err="1"/>
              <a:t>scientifique</a:t>
            </a:r>
            <a:r>
              <a:rPr lang="en-US" dirty="0"/>
              <a:t>:</a:t>
            </a:r>
          </a:p>
          <a:p>
            <a:pPr indent="0">
              <a:buNone/>
            </a:pPr>
            <a:r>
              <a:rPr lang="en-US" dirty="0">
                <a:solidFill>
                  <a:srgbClr val="FF0000"/>
                </a:solidFill>
                <a:hlinkClick r:id="rId3">
                  <a:extLst>
                    <a:ext uri="{A12FA001-AC4F-418D-AE19-62706E023703}">
                      <ahyp:hlinkClr xmlns:ahyp="http://schemas.microsoft.com/office/drawing/2018/hyperlinkcolor" val="tx"/>
                    </a:ext>
                  </a:extLst>
                </a:hlinkClick>
              </a:rPr>
              <a:t>https://anr.fr/fileadmin/aap/2025/selection/aapg-2025-selection-CE.pdf</a:t>
            </a:r>
            <a:r>
              <a:rPr lang="en-US" dirty="0">
                <a:solidFill>
                  <a:srgbClr val="FF0000"/>
                </a:solidFill>
              </a:rPr>
              <a:t> </a:t>
            </a:r>
          </a:p>
          <a:p>
            <a:endParaRPr lang="en-US" dirty="0">
              <a:solidFill>
                <a:srgbClr val="FF0000"/>
              </a:solidFill>
            </a:endParaRPr>
          </a:p>
        </p:txBody>
      </p:sp>
      <p:sp>
        <p:nvSpPr>
          <p:cNvPr id="3" name="Espace réservé du texte 2">
            <a:extLst>
              <a:ext uri="{FF2B5EF4-FFF2-40B4-BE49-F238E27FC236}">
                <a16:creationId xmlns:a16="http://schemas.microsoft.com/office/drawing/2014/main" id="{3913EAA3-C25A-4E00-A5C1-280E89240119}"/>
              </a:ext>
            </a:extLst>
          </p:cNvPr>
          <p:cNvSpPr>
            <a:spLocks noGrp="1"/>
          </p:cNvSpPr>
          <p:nvPr>
            <p:ph type="body" sz="quarter" idx="11"/>
          </p:nvPr>
        </p:nvSpPr>
        <p:spPr/>
        <p:txBody>
          <a:bodyPr/>
          <a:lstStyle/>
          <a:p>
            <a:r>
              <a:rPr lang="en-US" dirty="0"/>
              <a:t>Documentation</a:t>
            </a:r>
          </a:p>
        </p:txBody>
      </p:sp>
    </p:spTree>
    <p:extLst>
      <p:ext uri="{BB962C8B-B14F-4D97-AF65-F5344CB8AC3E}">
        <p14:creationId xmlns:p14="http://schemas.microsoft.com/office/powerpoint/2010/main" val="3306265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7527A19-D8DC-A715-835C-970F89D0EF4D}"/>
              </a:ext>
            </a:extLst>
          </p:cNvPr>
          <p:cNvSpPr>
            <a:spLocks noGrp="1"/>
          </p:cNvSpPr>
          <p:nvPr>
            <p:ph type="body" sz="quarter" idx="10"/>
          </p:nvPr>
        </p:nvSpPr>
        <p:spPr/>
        <p:txBody>
          <a:bodyPr/>
          <a:lstStyle/>
          <a:p>
            <a:endParaRPr lang="fr-FR"/>
          </a:p>
        </p:txBody>
      </p:sp>
      <p:sp>
        <p:nvSpPr>
          <p:cNvPr id="3" name="Espace réservé du texte 2">
            <a:extLst>
              <a:ext uri="{FF2B5EF4-FFF2-40B4-BE49-F238E27FC236}">
                <a16:creationId xmlns:a16="http://schemas.microsoft.com/office/drawing/2014/main" id="{CCDF0507-311C-C8B6-FF86-35594916ED9F}"/>
              </a:ext>
            </a:extLst>
          </p:cNvPr>
          <p:cNvSpPr>
            <a:spLocks noGrp="1"/>
          </p:cNvSpPr>
          <p:nvPr>
            <p:ph type="body" sz="quarter" idx="11"/>
          </p:nvPr>
        </p:nvSpPr>
        <p:spPr/>
        <p:txBody>
          <a:bodyPr/>
          <a:lstStyle/>
          <a:p>
            <a:endParaRPr lang="fr-FR"/>
          </a:p>
        </p:txBody>
      </p:sp>
    </p:spTree>
    <p:extLst>
      <p:ext uri="{BB962C8B-B14F-4D97-AF65-F5344CB8AC3E}">
        <p14:creationId xmlns:p14="http://schemas.microsoft.com/office/powerpoint/2010/main" val="610926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E64538-79ED-4E81-989A-5126FC37E16F}"/>
              </a:ext>
            </a:extLst>
          </p:cNvPr>
          <p:cNvSpPr>
            <a:spLocks noGrp="1"/>
          </p:cNvSpPr>
          <p:nvPr>
            <p:ph type="title"/>
          </p:nvPr>
        </p:nvSpPr>
        <p:spPr/>
        <p:txBody>
          <a:bodyPr/>
          <a:lstStyle/>
          <a:p>
            <a:r>
              <a:rPr lang="fr-FR" dirty="0"/>
              <a:t>Témoignages de lauréats</a:t>
            </a:r>
            <a:br>
              <a:rPr lang="fr-FR" dirty="0"/>
            </a:br>
            <a:endParaRPr lang="en-US" dirty="0"/>
          </a:p>
        </p:txBody>
      </p:sp>
      <p:sp>
        <p:nvSpPr>
          <p:cNvPr id="3" name="Espace réservé du texte 2">
            <a:extLst>
              <a:ext uri="{FF2B5EF4-FFF2-40B4-BE49-F238E27FC236}">
                <a16:creationId xmlns:a16="http://schemas.microsoft.com/office/drawing/2014/main" id="{3B6567D0-7DA8-4B5A-934F-DC2F416EFEBB}"/>
              </a:ext>
            </a:extLst>
          </p:cNvPr>
          <p:cNvSpPr>
            <a:spLocks noGrp="1"/>
          </p:cNvSpPr>
          <p:nvPr>
            <p:ph type="body" sz="quarter" idx="15"/>
          </p:nvPr>
        </p:nvSpPr>
        <p:spPr/>
        <p:txBody>
          <a:bodyPr/>
          <a:lstStyle/>
          <a:p>
            <a:endParaRPr lang="en-US"/>
          </a:p>
        </p:txBody>
      </p:sp>
      <p:sp>
        <p:nvSpPr>
          <p:cNvPr id="4" name="Espace réservé du texte 3">
            <a:extLst>
              <a:ext uri="{FF2B5EF4-FFF2-40B4-BE49-F238E27FC236}">
                <a16:creationId xmlns:a16="http://schemas.microsoft.com/office/drawing/2014/main" id="{40B931B9-D473-41E1-8702-A88B8D3F13DC}"/>
              </a:ext>
            </a:extLst>
          </p:cNvPr>
          <p:cNvSpPr>
            <a:spLocks noGrp="1"/>
          </p:cNvSpPr>
          <p:nvPr>
            <p:ph type="body" sz="quarter" idx="13"/>
          </p:nvPr>
        </p:nvSpPr>
        <p:spPr/>
        <p:txBody>
          <a:bodyPr/>
          <a:lstStyle/>
          <a:p>
            <a:endParaRPr lang="en-US"/>
          </a:p>
        </p:txBody>
      </p:sp>
      <p:sp>
        <p:nvSpPr>
          <p:cNvPr id="5" name="Espace réservé du texte 4">
            <a:extLst>
              <a:ext uri="{FF2B5EF4-FFF2-40B4-BE49-F238E27FC236}">
                <a16:creationId xmlns:a16="http://schemas.microsoft.com/office/drawing/2014/main" id="{B3DA6954-B7CD-4BBE-A432-C134D4091A2B}"/>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003507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5BDAFBA-2812-42D4-9A17-D921F2F6B67B}"/>
              </a:ext>
            </a:extLst>
          </p:cNvPr>
          <p:cNvSpPr>
            <a:spLocks noGrp="1"/>
          </p:cNvSpPr>
          <p:nvPr>
            <p:ph type="body" sz="quarter" idx="10"/>
          </p:nvPr>
        </p:nvSpPr>
        <p:spPr/>
        <p:txBody>
          <a:bodyPr/>
          <a:lstStyle/>
          <a:p>
            <a:pPr indent="0">
              <a:buNone/>
            </a:pPr>
            <a:r>
              <a:rPr lang="fr-FR" sz="2400" b="1" dirty="0"/>
              <a:t>Une idée de projet : Suffisamment ambitieuse, clairement identifiée dans un des axes de recherche. </a:t>
            </a:r>
          </a:p>
          <a:p>
            <a:pPr indent="0">
              <a:buNone/>
            </a:pPr>
            <a:endParaRPr lang="fr-FR" sz="2400" dirty="0"/>
          </a:p>
          <a:p>
            <a:r>
              <a:rPr lang="fr-FR" sz="2400" dirty="0"/>
              <a:t>Niveau d’ambition : Quelque chose qui n’existe pas mais raisonnable au sens que vous pensez pouvoir y arriver même un peu hors délai (sans promettre la téléportation par exemple)</a:t>
            </a:r>
          </a:p>
          <a:p>
            <a:pPr indent="0">
              <a:buNone/>
            </a:pPr>
            <a:r>
              <a:rPr lang="fr-FR" sz="2000" dirty="0">
                <a:sym typeface="Wingdings" panose="05000000000000000000" pitchFamily="2" charset="2"/>
              </a:rPr>
              <a:t>	</a:t>
            </a:r>
            <a:r>
              <a:rPr lang="fr-FR" sz="2400" dirty="0">
                <a:sym typeface="Wingdings" panose="05000000000000000000" pitchFamily="2" charset="2"/>
              </a:rPr>
              <a:t> positionnement par rapport à l’état de l’art </a:t>
            </a:r>
            <a:endParaRPr lang="fr-FR" sz="2000" dirty="0"/>
          </a:p>
          <a:p>
            <a:r>
              <a:rPr lang="fr-FR" sz="2400" dirty="0"/>
              <a:t>Quelque chose que les évaluateurs peuvent eux-mêmes identifier comme original et que vous pouvez présenter de manière concise.</a:t>
            </a:r>
          </a:p>
          <a:p>
            <a:pPr indent="0">
              <a:buNone/>
            </a:pPr>
            <a:r>
              <a:rPr lang="fr-FR" sz="2400" dirty="0">
                <a:sym typeface="Wingdings" panose="05000000000000000000" pitchFamily="2" charset="2"/>
              </a:rPr>
              <a:t>	</a:t>
            </a:r>
            <a:r>
              <a:rPr lang="fr-FR" dirty="0">
                <a:sym typeface="Wingdings" panose="05000000000000000000" pitchFamily="2" charset="2"/>
              </a:rPr>
              <a:t> </a:t>
            </a:r>
            <a:r>
              <a:rPr lang="fr-FR" sz="2400" dirty="0">
                <a:sym typeface="Wingdings" panose="05000000000000000000" pitchFamily="2" charset="2"/>
              </a:rPr>
              <a:t>clarté de l’exposé</a:t>
            </a:r>
            <a:endParaRPr lang="fr-FR" sz="2400" dirty="0"/>
          </a:p>
          <a:p>
            <a:r>
              <a:rPr lang="fr-FR" sz="2400" dirty="0"/>
              <a:t>Exploiter vos points forts et ceux du site : existence d’équipements ou de compétences rares</a:t>
            </a:r>
          </a:p>
          <a:p>
            <a:pPr>
              <a:buFont typeface="Arial" panose="020B0604020202020204" pitchFamily="34" charset="0"/>
              <a:buChar char="•"/>
            </a:pPr>
            <a:r>
              <a:rPr lang="fr-FR" sz="2400" dirty="0">
                <a:sym typeface="Wingdings" panose="05000000000000000000" pitchFamily="2" charset="2"/>
              </a:rPr>
              <a:t>Idée clairement rattachée à l’axe de recherche du dépôt</a:t>
            </a:r>
            <a:endParaRPr lang="fr-FR" sz="2400" dirty="0"/>
          </a:p>
          <a:p>
            <a:pPr marL="457200" lvl="1" indent="0">
              <a:buNone/>
            </a:pPr>
            <a:endParaRPr lang="fr-FR" dirty="0"/>
          </a:p>
          <a:p>
            <a:pPr lvl="1"/>
            <a:endParaRPr lang="fr-FR" dirty="0"/>
          </a:p>
        </p:txBody>
      </p:sp>
      <p:sp>
        <p:nvSpPr>
          <p:cNvPr id="3" name="Espace réservé du texte 2">
            <a:extLst>
              <a:ext uri="{FF2B5EF4-FFF2-40B4-BE49-F238E27FC236}">
                <a16:creationId xmlns:a16="http://schemas.microsoft.com/office/drawing/2014/main" id="{BCEAC11D-170E-4748-96A7-D1B615A6CB73}"/>
              </a:ext>
            </a:extLst>
          </p:cNvPr>
          <p:cNvSpPr>
            <a:spLocks noGrp="1"/>
          </p:cNvSpPr>
          <p:nvPr>
            <p:ph type="body" sz="quarter" idx="11"/>
          </p:nvPr>
        </p:nvSpPr>
        <p:spPr/>
        <p:txBody>
          <a:bodyPr/>
          <a:lstStyle/>
          <a:p>
            <a:r>
              <a:rPr lang="fr-FR" dirty="0"/>
              <a:t>Intro -- Quelle idée de projet ?</a:t>
            </a:r>
            <a:endParaRPr lang="en-US" dirty="0"/>
          </a:p>
        </p:txBody>
      </p:sp>
    </p:spTree>
    <p:extLst>
      <p:ext uri="{BB962C8B-B14F-4D97-AF65-F5344CB8AC3E}">
        <p14:creationId xmlns:p14="http://schemas.microsoft.com/office/powerpoint/2010/main" val="3806209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5BDAFBA-2812-42D4-9A17-D921F2F6B67B}"/>
              </a:ext>
            </a:extLst>
          </p:cNvPr>
          <p:cNvSpPr>
            <a:spLocks noGrp="1"/>
          </p:cNvSpPr>
          <p:nvPr>
            <p:ph type="body" sz="quarter" idx="10"/>
          </p:nvPr>
        </p:nvSpPr>
        <p:spPr/>
        <p:txBody>
          <a:bodyPr/>
          <a:lstStyle/>
          <a:p>
            <a:r>
              <a:rPr lang="fr-FR" dirty="0"/>
              <a:t>Un consortium :</a:t>
            </a:r>
          </a:p>
          <a:p>
            <a:pPr lvl="1"/>
            <a:r>
              <a:rPr lang="fr-FR" dirty="0"/>
              <a:t>avec des partenaires </a:t>
            </a:r>
            <a:r>
              <a:rPr lang="fr-FR" b="1" dirty="0"/>
              <a:t>complémentaires</a:t>
            </a:r>
            <a:r>
              <a:rPr lang="fr-FR" dirty="0"/>
              <a:t> : sans recouvrement thématique trop fort ou a minima avec un rôle clairement défini.</a:t>
            </a:r>
          </a:p>
          <a:p>
            <a:pPr lvl="1"/>
            <a:r>
              <a:rPr lang="fr-FR" dirty="0"/>
              <a:t>avec un bon équilibre en termes de reconnaissance et de géographie </a:t>
            </a:r>
          </a:p>
          <a:p>
            <a:pPr lvl="1"/>
            <a:r>
              <a:rPr lang="fr-FR" dirty="0"/>
              <a:t>reconnu au niveau français (ou international si PRCI)</a:t>
            </a:r>
          </a:p>
          <a:p>
            <a:pPr lvl="1"/>
            <a:r>
              <a:rPr lang="fr-FR" dirty="0"/>
              <a:t>ne pas être timide et contacter les partenaires potentiels qui vous semblent les plus pertinents ! (au pire pas de réponse…)</a:t>
            </a:r>
          </a:p>
          <a:p>
            <a:pPr marL="457200" lvl="1" indent="0">
              <a:buNone/>
            </a:pPr>
            <a:endParaRPr lang="fr-FR" dirty="0"/>
          </a:p>
          <a:p>
            <a:pPr lvl="1"/>
            <a:endParaRPr lang="fr-FR" dirty="0"/>
          </a:p>
          <a:p>
            <a:pPr lvl="1"/>
            <a:endParaRPr lang="fr-FR" dirty="0"/>
          </a:p>
        </p:txBody>
      </p:sp>
      <p:sp>
        <p:nvSpPr>
          <p:cNvPr id="3" name="Espace réservé du texte 2">
            <a:extLst>
              <a:ext uri="{FF2B5EF4-FFF2-40B4-BE49-F238E27FC236}">
                <a16:creationId xmlns:a16="http://schemas.microsoft.com/office/drawing/2014/main" id="{BCEAC11D-170E-4748-96A7-D1B615A6CB73}"/>
              </a:ext>
            </a:extLst>
          </p:cNvPr>
          <p:cNvSpPr>
            <a:spLocks noGrp="1"/>
          </p:cNvSpPr>
          <p:nvPr>
            <p:ph type="body" sz="quarter" idx="11"/>
          </p:nvPr>
        </p:nvSpPr>
        <p:spPr/>
        <p:txBody>
          <a:bodyPr/>
          <a:lstStyle/>
          <a:p>
            <a:r>
              <a:rPr lang="fr-FR" dirty="0"/>
              <a:t>Intro – Quel consortium ?</a:t>
            </a:r>
            <a:endParaRPr lang="en-US" dirty="0"/>
          </a:p>
          <a:p>
            <a:endParaRPr lang="en-US" dirty="0"/>
          </a:p>
        </p:txBody>
      </p:sp>
    </p:spTree>
    <p:extLst>
      <p:ext uri="{BB962C8B-B14F-4D97-AF65-F5344CB8AC3E}">
        <p14:creationId xmlns:p14="http://schemas.microsoft.com/office/powerpoint/2010/main" val="2445028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55A32C3-8F35-4C6E-8B02-05934A6165BB}"/>
              </a:ext>
            </a:extLst>
          </p:cNvPr>
          <p:cNvSpPr>
            <a:spLocks noGrp="1"/>
          </p:cNvSpPr>
          <p:nvPr>
            <p:ph type="body" sz="quarter" idx="10"/>
          </p:nvPr>
        </p:nvSpPr>
        <p:spPr>
          <a:xfrm>
            <a:off x="1116280" y="1034041"/>
            <a:ext cx="10718501" cy="4980811"/>
          </a:xfrm>
        </p:spPr>
        <p:txBody>
          <a:bodyPr/>
          <a:lstStyle/>
          <a:p>
            <a:r>
              <a:rPr lang="fr-FR" sz="2400" dirty="0"/>
              <a:t>Comment et quand avez-vous lancé l’idée scientifique de votre projet ? </a:t>
            </a:r>
            <a:br>
              <a:rPr lang="fr-FR" sz="2400" dirty="0"/>
            </a:br>
            <a:r>
              <a:rPr lang="fr-FR" sz="2000" dirty="0"/>
              <a:t>Est-ce une idée personnelle ou celle d’un groupe ?</a:t>
            </a:r>
          </a:p>
          <a:p>
            <a:pPr indent="0">
              <a:buNone/>
            </a:pPr>
            <a:r>
              <a:rPr lang="fr-FR" sz="2000" dirty="0"/>
              <a:t>Comment avez-vous choisi l’axe de recherche où vous avez déposé votre projet?</a:t>
            </a:r>
          </a:p>
          <a:p>
            <a:pPr indent="0">
              <a:buNone/>
            </a:pPr>
            <a:endParaRPr lang="fr-FR" sz="2000" dirty="0"/>
          </a:p>
          <a:p>
            <a:r>
              <a:rPr lang="fr-FR" sz="2400" dirty="0"/>
              <a:t>Comment et quand avez-vous monté votre consortium ? </a:t>
            </a:r>
          </a:p>
          <a:p>
            <a:pPr indent="0">
              <a:buNone/>
            </a:pPr>
            <a:r>
              <a:rPr lang="fr-FR" sz="2000" dirty="0"/>
              <a:t>Y avait-il déjà une collaboration ? Est-ce la suite d’un projet précédent ? Quand avez-vous contacté les partenaires ?...</a:t>
            </a:r>
          </a:p>
          <a:p>
            <a:pPr indent="0">
              <a:buNone/>
            </a:pPr>
            <a:endParaRPr lang="fr-FR" sz="2000" dirty="0"/>
          </a:p>
          <a:p>
            <a:r>
              <a:rPr lang="fr-FR" sz="2400" dirty="0"/>
              <a:t>Quand avez-vous commencé la rédaction de votre projet ?</a:t>
            </a:r>
          </a:p>
          <a:p>
            <a:pPr indent="0">
              <a:buNone/>
            </a:pPr>
            <a:r>
              <a:rPr lang="fr-FR" sz="2000" dirty="0"/>
              <a:t> Pour la pré-proposition, et pour la proposition complète? De combien de tentatives avez-vous eu besoin ?</a:t>
            </a:r>
          </a:p>
          <a:p>
            <a:pPr indent="0">
              <a:buNone/>
            </a:pPr>
            <a:endParaRPr lang="fr-FR" sz="2000" dirty="0"/>
          </a:p>
          <a:p>
            <a:r>
              <a:rPr lang="fr-FR" sz="2400" dirty="0"/>
              <a:t>Avez-vous utilisé un exemple de projet accepté pour structurer le vôtre ou fait appel à une aide extérieure ?</a:t>
            </a:r>
          </a:p>
          <a:p>
            <a:r>
              <a:rPr lang="fr-FR" sz="2400" dirty="0"/>
              <a:t>Quelles sont les difficultés que vous avez rencontrées ? (retard, motivation des partenaires, plusieurs tentatives, quelle langue de rédaction…)</a:t>
            </a:r>
            <a:endParaRPr lang="en-US" sz="2400" dirty="0"/>
          </a:p>
        </p:txBody>
      </p:sp>
      <p:sp>
        <p:nvSpPr>
          <p:cNvPr id="3" name="Espace réservé du texte 2">
            <a:extLst>
              <a:ext uri="{FF2B5EF4-FFF2-40B4-BE49-F238E27FC236}">
                <a16:creationId xmlns:a16="http://schemas.microsoft.com/office/drawing/2014/main" id="{BFB1EEF1-A12A-436D-96A7-71A32F85B0BC}"/>
              </a:ext>
            </a:extLst>
          </p:cNvPr>
          <p:cNvSpPr>
            <a:spLocks noGrp="1"/>
          </p:cNvSpPr>
          <p:nvPr>
            <p:ph type="body" sz="quarter" idx="11"/>
          </p:nvPr>
        </p:nvSpPr>
        <p:spPr/>
        <p:txBody>
          <a:bodyPr/>
          <a:lstStyle/>
          <a:p>
            <a:r>
              <a:rPr lang="fr-FR" dirty="0"/>
              <a:t>Comment avez-vous préparé votre projet ANR ?</a:t>
            </a:r>
            <a:endParaRPr lang="en-US" dirty="0"/>
          </a:p>
        </p:txBody>
      </p:sp>
    </p:spTree>
    <p:extLst>
      <p:ext uri="{BB962C8B-B14F-4D97-AF65-F5344CB8AC3E}">
        <p14:creationId xmlns:p14="http://schemas.microsoft.com/office/powerpoint/2010/main" val="1869931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55A32C3-8F35-4C6E-8B02-05934A6165BB}"/>
              </a:ext>
            </a:extLst>
          </p:cNvPr>
          <p:cNvSpPr>
            <a:spLocks noGrp="1"/>
          </p:cNvSpPr>
          <p:nvPr>
            <p:ph type="body" sz="quarter" idx="10"/>
          </p:nvPr>
        </p:nvSpPr>
        <p:spPr>
          <a:xfrm>
            <a:off x="1116280" y="1034041"/>
            <a:ext cx="10718501" cy="4980811"/>
          </a:xfrm>
        </p:spPr>
        <p:txBody>
          <a:bodyPr/>
          <a:lstStyle/>
          <a:p>
            <a:r>
              <a:rPr lang="fr-FR" sz="2400" dirty="0"/>
              <a:t>Comment avez-vous organisé les contributions pour qu’elles soient complémentaires ?</a:t>
            </a:r>
          </a:p>
          <a:p>
            <a:r>
              <a:rPr lang="fr-FR" sz="2400" dirty="0"/>
              <a:t>Y avait-il un risque de « silotage » des contributions ? </a:t>
            </a:r>
          </a:p>
          <a:p>
            <a:r>
              <a:rPr lang="fr-FR" sz="2400" dirty="0"/>
              <a:t>Comment avez-vous réparti les moyens demandés ?</a:t>
            </a:r>
          </a:p>
          <a:p>
            <a:r>
              <a:rPr lang="fr-FR" sz="2400" dirty="0"/>
              <a:t>Avez-vous trouvé les évaluations pertinentes ? </a:t>
            </a:r>
            <a:br>
              <a:rPr lang="fr-FR" sz="2000" dirty="0"/>
            </a:br>
            <a:r>
              <a:rPr lang="fr-FR" sz="2000" dirty="0"/>
              <a:t>  Le cas échéant les avez-vous utilisées pour une </a:t>
            </a:r>
            <a:r>
              <a:rPr lang="fr-FR" sz="2000" dirty="0" err="1"/>
              <a:t>resoumission</a:t>
            </a:r>
            <a:r>
              <a:rPr lang="fr-FR" sz="2000" dirty="0"/>
              <a:t> ?</a:t>
            </a:r>
          </a:p>
          <a:p>
            <a:pPr indent="0">
              <a:buNone/>
            </a:pPr>
            <a:r>
              <a:rPr lang="fr-FR" sz="2000" dirty="0"/>
              <a:t>  Avez-vous eu des questions des experts avant l’acceptation de votre projet ?</a:t>
            </a:r>
          </a:p>
          <a:p>
            <a:r>
              <a:rPr lang="fr-FR" sz="2400" dirty="0"/>
              <a:t>Quel type de projet ANR avez-vous monté et obtenu ?</a:t>
            </a:r>
            <a:endParaRPr lang="fr-FR" dirty="0"/>
          </a:p>
        </p:txBody>
      </p:sp>
      <p:sp>
        <p:nvSpPr>
          <p:cNvPr id="3" name="Espace réservé du texte 2">
            <a:extLst>
              <a:ext uri="{FF2B5EF4-FFF2-40B4-BE49-F238E27FC236}">
                <a16:creationId xmlns:a16="http://schemas.microsoft.com/office/drawing/2014/main" id="{BFB1EEF1-A12A-436D-96A7-71A32F85B0BC}"/>
              </a:ext>
            </a:extLst>
          </p:cNvPr>
          <p:cNvSpPr>
            <a:spLocks noGrp="1"/>
          </p:cNvSpPr>
          <p:nvPr>
            <p:ph type="body" sz="quarter" idx="11"/>
          </p:nvPr>
        </p:nvSpPr>
        <p:spPr/>
        <p:txBody>
          <a:bodyPr/>
          <a:lstStyle/>
          <a:p>
            <a:r>
              <a:rPr lang="fr-FR" dirty="0"/>
              <a:t>Comment avez-vous préparé votre projet ANR ?</a:t>
            </a:r>
            <a:endParaRPr lang="en-US" dirty="0"/>
          </a:p>
        </p:txBody>
      </p:sp>
    </p:spTree>
    <p:extLst>
      <p:ext uri="{BB962C8B-B14F-4D97-AF65-F5344CB8AC3E}">
        <p14:creationId xmlns:p14="http://schemas.microsoft.com/office/powerpoint/2010/main" val="3545420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280E71B-7B99-B56F-915F-8A802F3964B4}"/>
              </a:ext>
            </a:extLst>
          </p:cNvPr>
          <p:cNvSpPr>
            <a:spLocks noGrp="1"/>
          </p:cNvSpPr>
          <p:nvPr>
            <p:ph type="body" sz="quarter" idx="10"/>
          </p:nvPr>
        </p:nvSpPr>
        <p:spPr>
          <a:xfrm>
            <a:off x="1116281" y="1034041"/>
            <a:ext cx="9274628" cy="5360409"/>
          </a:xfrm>
        </p:spPr>
        <p:txBody>
          <a:bodyPr/>
          <a:lstStyle/>
          <a:p>
            <a:pPr algn="just">
              <a:lnSpc>
                <a:spcPct val="115000"/>
              </a:lnSpc>
            </a:pPr>
            <a:r>
              <a:rPr lang="fr-F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8H00-8H30 : Accueil Café</a:t>
            </a:r>
          </a:p>
          <a:p>
            <a:pPr algn="just">
              <a:lnSpc>
                <a:spcPct val="115000"/>
              </a:lnSpc>
            </a:pPr>
            <a:r>
              <a:rPr lang="fr-F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8H30-9H00 : Introduction/Présentation des dispositifs ANR : </a:t>
            </a:r>
            <a:r>
              <a:rPr lang="fr-FR" sz="1800" dirty="0" err="1">
                <a:solidFill>
                  <a:srgbClr val="0000FF"/>
                </a:solidFill>
                <a:effectLst/>
                <a:latin typeface="Calibri" panose="020F0502020204030204" pitchFamily="34" charset="0"/>
                <a:ea typeface="Calibri" panose="020F0502020204030204" pitchFamily="34" charset="0"/>
                <a:cs typeface="Calibri" panose="020F0502020204030204" pitchFamily="34" charset="0"/>
              </a:rPr>
              <a:t>Eric</a:t>
            </a:r>
            <a:r>
              <a:rPr lang="fr-FR" sz="1800"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 </a:t>
            </a:r>
            <a:r>
              <a:rPr lang="fr-FR" sz="1800" dirty="0" err="1">
                <a:solidFill>
                  <a:srgbClr val="0000FF"/>
                </a:solidFill>
                <a:effectLst/>
                <a:latin typeface="Calibri" panose="020F0502020204030204" pitchFamily="34" charset="0"/>
                <a:ea typeface="Calibri" panose="020F0502020204030204" pitchFamily="34" charset="0"/>
                <a:cs typeface="Calibri" panose="020F0502020204030204" pitchFamily="34" charset="0"/>
              </a:rPr>
              <a:t>Gelhaye</a:t>
            </a:r>
            <a:r>
              <a:rPr lang="fr-FR" sz="1800"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 (A2F), Yves Laprie (AM2I), Nicolas Stein (M4)</a:t>
            </a:r>
            <a:endParaRPr lang="fr-F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pPr>
            <a:r>
              <a:rPr lang="fr-F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9H00-10H00 : Témoignages de lauréats - Comment avez-vous monté votre projet ? </a:t>
            </a:r>
            <a:r>
              <a:rPr lang="fr-FR" sz="1800"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Julian Ledieu) (M4), Yves Laprie (AM2I), Xavier </a:t>
            </a:r>
            <a:r>
              <a:rPr lang="fr-FR" sz="1800" dirty="0" err="1">
                <a:solidFill>
                  <a:srgbClr val="0000FF"/>
                </a:solidFill>
                <a:effectLst/>
                <a:latin typeface="Calibri" panose="020F0502020204030204" pitchFamily="34" charset="0"/>
                <a:ea typeface="Calibri" panose="020F0502020204030204" pitchFamily="34" charset="0"/>
                <a:cs typeface="Calibri" panose="020F0502020204030204" pitchFamily="34" charset="0"/>
              </a:rPr>
              <a:t>Manival</a:t>
            </a:r>
            <a:r>
              <a:rPr lang="fr-FR" sz="1800"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 (BMS), Sophie </a:t>
            </a:r>
            <a:r>
              <a:rPr lang="fr-FR" sz="1800" dirty="0" err="1">
                <a:solidFill>
                  <a:srgbClr val="0000FF"/>
                </a:solidFill>
                <a:effectLst/>
                <a:latin typeface="Calibri" panose="020F0502020204030204" pitchFamily="34" charset="0"/>
                <a:ea typeface="Calibri" panose="020F0502020204030204" pitchFamily="34" charset="0"/>
                <a:cs typeface="Calibri" panose="020F0502020204030204" pitchFamily="34" charset="0"/>
              </a:rPr>
              <a:t>Prud’Homme</a:t>
            </a:r>
            <a:r>
              <a:rPr lang="fr-FR" sz="1800"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 (</a:t>
            </a:r>
            <a:r>
              <a:rPr lang="fr-FR" sz="1800" dirty="0" err="1">
                <a:solidFill>
                  <a:srgbClr val="0000FF"/>
                </a:solidFill>
                <a:effectLst/>
                <a:latin typeface="Calibri" panose="020F0502020204030204" pitchFamily="34" charset="0"/>
                <a:ea typeface="Calibri" panose="020F0502020204030204" pitchFamily="34" charset="0"/>
                <a:cs typeface="Calibri" panose="020F0502020204030204" pitchFamily="34" charset="0"/>
              </a:rPr>
              <a:t>Otelo</a:t>
            </a:r>
            <a:r>
              <a:rPr lang="fr-FR" sz="1800"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 Frédéric </a:t>
            </a:r>
            <a:r>
              <a:rPr lang="fr-FR" sz="1800" dirty="0" err="1">
                <a:solidFill>
                  <a:srgbClr val="0000FF"/>
                </a:solidFill>
                <a:effectLst/>
                <a:latin typeface="Calibri" panose="020F0502020204030204" pitchFamily="34" charset="0"/>
                <a:ea typeface="Calibri" panose="020F0502020204030204" pitchFamily="34" charset="0"/>
                <a:cs typeface="Calibri" panose="020F0502020204030204" pitchFamily="34" charset="0"/>
              </a:rPr>
              <a:t>Géa</a:t>
            </a:r>
            <a:r>
              <a:rPr lang="fr-FR" sz="1800"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 (SJPEG), Stéphanie </a:t>
            </a:r>
            <a:r>
              <a:rPr lang="fr-FR" sz="1800" dirty="0" err="1">
                <a:solidFill>
                  <a:srgbClr val="0000FF"/>
                </a:solidFill>
                <a:effectLst/>
                <a:latin typeface="Calibri" panose="020F0502020204030204" pitchFamily="34" charset="0"/>
                <a:ea typeface="Calibri" panose="020F0502020204030204" pitchFamily="34" charset="0"/>
                <a:cs typeface="Calibri" panose="020F0502020204030204" pitchFamily="34" charset="0"/>
              </a:rPr>
              <a:t>Fleck</a:t>
            </a:r>
            <a:r>
              <a:rPr lang="fr-FR" sz="1800"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 (CLCS)</a:t>
            </a:r>
            <a:endParaRPr lang="fr-F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pPr>
            <a:r>
              <a:rPr lang="fr-F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10H00-10H30 : Pause</a:t>
            </a:r>
          </a:p>
          <a:p>
            <a:pPr algn="just">
              <a:lnSpc>
                <a:spcPct val="115000"/>
              </a:lnSpc>
            </a:pPr>
            <a:r>
              <a:rPr lang="fr-F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10H30-11H30: Sélection des projets par les comités d’évaluation scientifique </a:t>
            </a:r>
            <a:r>
              <a:rPr lang="fr-FR" sz="1800"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Sébastien Duplessis (A2F), Romain </a:t>
            </a:r>
            <a:r>
              <a:rPr lang="fr-FR" sz="1800" dirty="0" err="1">
                <a:solidFill>
                  <a:srgbClr val="0000FF"/>
                </a:solidFill>
                <a:effectLst/>
                <a:latin typeface="Calibri" panose="020F0502020204030204" pitchFamily="34" charset="0"/>
                <a:ea typeface="Calibri" panose="020F0502020204030204" pitchFamily="34" charset="0"/>
                <a:cs typeface="Calibri" panose="020F0502020204030204" pitchFamily="34" charset="0"/>
              </a:rPr>
              <a:t>Kapel</a:t>
            </a:r>
            <a:r>
              <a:rPr lang="fr-FR" sz="1800"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 (EMPP), Stéphane Cordier (LLECT), </a:t>
            </a:r>
            <a:r>
              <a:rPr lang="fr-FR" sz="1800" dirty="0" err="1">
                <a:solidFill>
                  <a:srgbClr val="0000FF"/>
                </a:solidFill>
                <a:effectLst/>
                <a:latin typeface="Calibri" panose="020F0502020204030204" pitchFamily="34" charset="0"/>
                <a:ea typeface="Calibri" panose="020F0502020204030204" pitchFamily="34" charset="0"/>
                <a:cs typeface="Calibri" panose="020F0502020204030204" pitchFamily="34" charset="0"/>
              </a:rPr>
              <a:t>Sune</a:t>
            </a:r>
            <a:r>
              <a:rPr lang="fr-FR" sz="1800"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 Nielsen et Anne-Sylvie André-Mayer (</a:t>
            </a:r>
            <a:r>
              <a:rPr lang="fr-FR" sz="1800" dirty="0" err="1">
                <a:solidFill>
                  <a:srgbClr val="0000FF"/>
                </a:solidFill>
                <a:effectLst/>
                <a:latin typeface="Calibri" panose="020F0502020204030204" pitchFamily="34" charset="0"/>
                <a:ea typeface="Calibri" panose="020F0502020204030204" pitchFamily="34" charset="0"/>
                <a:cs typeface="Calibri" panose="020F0502020204030204" pitchFamily="34" charset="0"/>
              </a:rPr>
              <a:t>Otelo</a:t>
            </a:r>
            <a:r>
              <a:rPr lang="fr-FR" sz="1800"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a:t>
            </a:r>
            <a:endPar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pPr>
            <a:r>
              <a:rPr lang="fr-F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11H30-12H30 : Montage du budget et conventionnement – </a:t>
            </a:r>
            <a:r>
              <a:rPr lang="fr-FR" sz="1800"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ANR  : Emilie </a:t>
            </a:r>
            <a:r>
              <a:rPr lang="fr-FR" sz="1800" dirty="0" err="1">
                <a:solidFill>
                  <a:srgbClr val="0000FF"/>
                </a:solidFill>
                <a:effectLst/>
                <a:latin typeface="Calibri" panose="020F0502020204030204" pitchFamily="34" charset="0"/>
                <a:ea typeface="Calibri" panose="020F0502020204030204" pitchFamily="34" charset="0"/>
                <a:cs typeface="Calibri" panose="020F0502020204030204" pitchFamily="34" charset="0"/>
              </a:rPr>
              <a:t>Habillon</a:t>
            </a:r>
            <a:r>
              <a:rPr lang="fr-FR" sz="1800"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 et Mélanie </a:t>
            </a:r>
            <a:r>
              <a:rPr lang="fr-FR" sz="1800" dirty="0" err="1">
                <a:solidFill>
                  <a:srgbClr val="0000FF"/>
                </a:solidFill>
                <a:effectLst/>
                <a:latin typeface="Calibri" panose="020F0502020204030204" pitchFamily="34" charset="0"/>
                <a:ea typeface="Calibri" panose="020F0502020204030204" pitchFamily="34" charset="0"/>
                <a:cs typeface="Calibri" panose="020F0502020204030204" pitchFamily="34" charset="0"/>
              </a:rPr>
              <a:t>Lorion</a:t>
            </a:r>
            <a:r>
              <a:rPr lang="fr-FR" sz="1800"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 UL -DIPRO-SE : Caroline Coquelet-André / Imène </a:t>
            </a:r>
            <a:r>
              <a:rPr lang="fr-FR" sz="1800" dirty="0" err="1">
                <a:solidFill>
                  <a:srgbClr val="0000FF"/>
                </a:solidFill>
                <a:effectLst/>
                <a:latin typeface="Calibri" panose="020F0502020204030204" pitchFamily="34" charset="0"/>
                <a:ea typeface="Calibri" panose="020F0502020204030204" pitchFamily="34" charset="0"/>
                <a:cs typeface="Calibri" panose="020F0502020204030204" pitchFamily="34" charset="0"/>
              </a:rPr>
              <a:t>Sellami</a:t>
            </a:r>
            <a:r>
              <a:rPr lang="fr-FR" sz="1800"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 CNRS : Mélissa Moreira Melo Vieira et Ivan De </a:t>
            </a:r>
            <a:r>
              <a:rPr lang="fr-FR" sz="1800" dirty="0" err="1">
                <a:solidFill>
                  <a:srgbClr val="0000FF"/>
                </a:solidFill>
                <a:effectLst/>
                <a:latin typeface="Calibri" panose="020F0502020204030204" pitchFamily="34" charset="0"/>
                <a:ea typeface="Calibri" panose="020F0502020204030204" pitchFamily="34" charset="0"/>
                <a:cs typeface="Calibri" panose="020F0502020204030204" pitchFamily="34" charset="0"/>
              </a:rPr>
              <a:t>Poret</a:t>
            </a:r>
            <a:endPar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pPr>
            <a:r>
              <a:rPr lang="fr-F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12H30-12H45 : Sciences ouvertes  </a:t>
            </a:r>
            <a:r>
              <a:rPr lang="fr-FR" sz="2000" dirty="0">
                <a:solidFill>
                  <a:srgbClr val="F79646"/>
                </a:solidFill>
                <a:effectLst/>
                <a:latin typeface="Calibri" panose="020F0502020204030204" pitchFamily="34" charset="0"/>
                <a:ea typeface="Calibri" panose="020F0502020204030204" pitchFamily="34" charset="0"/>
                <a:cs typeface="Calibri" panose="020F0502020204030204" pitchFamily="34" charset="0"/>
              </a:rPr>
              <a:t>: </a:t>
            </a:r>
            <a:r>
              <a:rPr lang="fr-FR" sz="1800"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Virginie Lang (UL-Service de la Documentation</a:t>
            </a:r>
            <a:r>
              <a:rPr lang="fr-FR" sz="2000"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a:t>
            </a:r>
            <a:endParaRPr lang="fr-F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pPr>
            <a:r>
              <a:rPr lang="fr-F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13H00-14H30 : Déjeuner</a:t>
            </a:r>
            <a:endParaRPr lang="fr-FR" sz="3200" dirty="0"/>
          </a:p>
        </p:txBody>
      </p:sp>
      <p:sp>
        <p:nvSpPr>
          <p:cNvPr id="3" name="Espace réservé du texte 2">
            <a:extLst>
              <a:ext uri="{FF2B5EF4-FFF2-40B4-BE49-F238E27FC236}">
                <a16:creationId xmlns:a16="http://schemas.microsoft.com/office/drawing/2014/main" id="{9939FF72-9E17-B7DC-C905-B4AFC23100E9}"/>
              </a:ext>
            </a:extLst>
          </p:cNvPr>
          <p:cNvSpPr>
            <a:spLocks noGrp="1"/>
          </p:cNvSpPr>
          <p:nvPr>
            <p:ph type="body" sz="quarter" idx="11"/>
          </p:nvPr>
        </p:nvSpPr>
        <p:spPr/>
        <p:txBody>
          <a:bodyPr/>
          <a:lstStyle/>
          <a:p>
            <a:r>
              <a:rPr lang="fr-FR" dirty="0"/>
              <a:t>Programme</a:t>
            </a:r>
          </a:p>
        </p:txBody>
      </p:sp>
    </p:spTree>
    <p:extLst>
      <p:ext uri="{BB962C8B-B14F-4D97-AF65-F5344CB8AC3E}">
        <p14:creationId xmlns:p14="http://schemas.microsoft.com/office/powerpoint/2010/main" val="894631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AFAA7C-8727-4C16-B53C-C2F16ABC69AF}"/>
              </a:ext>
            </a:extLst>
          </p:cNvPr>
          <p:cNvSpPr>
            <a:spLocks noGrp="1"/>
          </p:cNvSpPr>
          <p:nvPr>
            <p:ph type="title"/>
          </p:nvPr>
        </p:nvSpPr>
        <p:spPr/>
        <p:txBody>
          <a:bodyPr/>
          <a:lstStyle/>
          <a:p>
            <a:r>
              <a:rPr lang="fr-FR" dirty="0"/>
              <a:t>Evaluation </a:t>
            </a:r>
            <a:endParaRPr lang="en-US" dirty="0"/>
          </a:p>
        </p:txBody>
      </p:sp>
      <p:sp>
        <p:nvSpPr>
          <p:cNvPr id="3" name="Espace réservé du texte 2">
            <a:extLst>
              <a:ext uri="{FF2B5EF4-FFF2-40B4-BE49-F238E27FC236}">
                <a16:creationId xmlns:a16="http://schemas.microsoft.com/office/drawing/2014/main" id="{A244C64E-5E05-4B55-AB89-1854ACD05019}"/>
              </a:ext>
            </a:extLst>
          </p:cNvPr>
          <p:cNvSpPr>
            <a:spLocks noGrp="1"/>
          </p:cNvSpPr>
          <p:nvPr>
            <p:ph type="body" sz="quarter" idx="15"/>
          </p:nvPr>
        </p:nvSpPr>
        <p:spPr/>
        <p:txBody>
          <a:bodyPr/>
          <a:lstStyle/>
          <a:p>
            <a:endParaRPr lang="en-US"/>
          </a:p>
        </p:txBody>
      </p:sp>
      <p:sp>
        <p:nvSpPr>
          <p:cNvPr id="4" name="Espace réservé du texte 3">
            <a:extLst>
              <a:ext uri="{FF2B5EF4-FFF2-40B4-BE49-F238E27FC236}">
                <a16:creationId xmlns:a16="http://schemas.microsoft.com/office/drawing/2014/main" id="{8F7D4EC6-9490-4513-B80D-30487DABBA59}"/>
              </a:ext>
            </a:extLst>
          </p:cNvPr>
          <p:cNvSpPr>
            <a:spLocks noGrp="1"/>
          </p:cNvSpPr>
          <p:nvPr>
            <p:ph type="body" sz="quarter" idx="13"/>
          </p:nvPr>
        </p:nvSpPr>
        <p:spPr/>
        <p:txBody>
          <a:bodyPr/>
          <a:lstStyle/>
          <a:p>
            <a:endParaRPr lang="en-US"/>
          </a:p>
        </p:txBody>
      </p:sp>
      <p:sp>
        <p:nvSpPr>
          <p:cNvPr id="5" name="Espace réservé du texte 4">
            <a:extLst>
              <a:ext uri="{FF2B5EF4-FFF2-40B4-BE49-F238E27FC236}">
                <a16:creationId xmlns:a16="http://schemas.microsoft.com/office/drawing/2014/main" id="{8557B7C7-B32C-452F-A1F3-079D3095AEB3}"/>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64674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57E22D4-41B4-4926-9953-38BC88B11D2F}"/>
              </a:ext>
            </a:extLst>
          </p:cNvPr>
          <p:cNvSpPr>
            <a:spLocks noGrp="1"/>
          </p:cNvSpPr>
          <p:nvPr>
            <p:ph type="body" sz="quarter" idx="10"/>
          </p:nvPr>
        </p:nvSpPr>
        <p:spPr/>
        <p:txBody>
          <a:bodyPr/>
          <a:lstStyle/>
          <a:p>
            <a:pPr indent="0">
              <a:buNone/>
            </a:pPr>
            <a:r>
              <a:rPr lang="fr-FR" dirty="0">
                <a:solidFill>
                  <a:srgbClr val="FF0000"/>
                </a:solidFill>
                <a:hlinkClick r:id="rId2">
                  <a:extLst>
                    <a:ext uri="{A12FA001-AC4F-418D-AE19-62706E023703}">
                      <ahyp:hlinkClr xmlns:ahyp="http://schemas.microsoft.com/office/drawing/2018/hyperlinkcolor" val="tx"/>
                    </a:ext>
                  </a:extLst>
                </a:hlinkClick>
              </a:rPr>
              <a:t>https://anr.fr/fr/lanr/nous-connaitre/processus-de-selection/</a:t>
            </a:r>
            <a:r>
              <a:rPr lang="fr-FR" dirty="0">
                <a:solidFill>
                  <a:srgbClr val="FF0000"/>
                </a:solidFill>
              </a:rPr>
              <a:t> </a:t>
            </a:r>
          </a:p>
          <a:p>
            <a:pPr indent="0">
              <a:buNone/>
            </a:pPr>
            <a:endParaRPr lang="fr-FR" dirty="0">
              <a:solidFill>
                <a:srgbClr val="FF0000"/>
              </a:solidFill>
            </a:endParaRPr>
          </a:p>
          <a:p>
            <a:r>
              <a:rPr lang="fr-FR" sz="2400" b="1" dirty="0"/>
              <a:t>comités d’évaluation scientifique</a:t>
            </a:r>
            <a:r>
              <a:rPr lang="fr-FR" sz="2400" dirty="0"/>
              <a:t> (CES)</a:t>
            </a:r>
          </a:p>
          <a:p>
            <a:pPr indent="0">
              <a:buNone/>
            </a:pPr>
            <a:r>
              <a:rPr lang="fr-FR" sz="2000" dirty="0"/>
              <a:t>Les membres évaluent individuellement un portefeuille de projets sur la base de critères stricts et spécifiques à l’appel, débattent des projets examinés, et déterminent ensemble la liste des projets qu’ils proposent au financement.</a:t>
            </a:r>
          </a:p>
          <a:p>
            <a:r>
              <a:rPr lang="fr-FR" sz="2400" b="1" dirty="0"/>
              <a:t>experts</a:t>
            </a:r>
          </a:p>
          <a:p>
            <a:pPr indent="0">
              <a:buNone/>
            </a:pPr>
            <a:r>
              <a:rPr lang="fr-FR" sz="2000" dirty="0"/>
              <a:t>spécialistes français ou étrangers du domaine concerné par le projet, sollicités par l’ANR sur propositions des membres du comité. Ils évaluent les projets selon les critères de l’appel, de façon indépendante et sans échanges avec le comité.</a:t>
            </a:r>
          </a:p>
        </p:txBody>
      </p:sp>
      <p:sp>
        <p:nvSpPr>
          <p:cNvPr id="3" name="Espace réservé du texte 2">
            <a:extLst>
              <a:ext uri="{FF2B5EF4-FFF2-40B4-BE49-F238E27FC236}">
                <a16:creationId xmlns:a16="http://schemas.microsoft.com/office/drawing/2014/main" id="{8DBDCE40-6C97-4C50-98DD-F704425BB3BF}"/>
              </a:ext>
            </a:extLst>
          </p:cNvPr>
          <p:cNvSpPr>
            <a:spLocks noGrp="1"/>
          </p:cNvSpPr>
          <p:nvPr>
            <p:ph type="body" sz="quarter" idx="11"/>
          </p:nvPr>
        </p:nvSpPr>
        <p:spPr/>
        <p:txBody>
          <a:bodyPr/>
          <a:lstStyle/>
          <a:p>
            <a:r>
              <a:rPr lang="fr-FR" dirty="0"/>
              <a:t>Processus de sélection</a:t>
            </a:r>
          </a:p>
        </p:txBody>
      </p:sp>
    </p:spTree>
    <p:extLst>
      <p:ext uri="{BB962C8B-B14F-4D97-AF65-F5344CB8AC3E}">
        <p14:creationId xmlns:p14="http://schemas.microsoft.com/office/powerpoint/2010/main" val="2387509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0BAA891-5172-4A06-BA7B-F71BBA0A7F3B}"/>
              </a:ext>
            </a:extLst>
          </p:cNvPr>
          <p:cNvSpPr>
            <a:spLocks noGrp="1"/>
          </p:cNvSpPr>
          <p:nvPr>
            <p:ph type="body" sz="quarter" idx="10"/>
          </p:nvPr>
        </p:nvSpPr>
        <p:spPr/>
        <p:txBody>
          <a:bodyPr/>
          <a:lstStyle/>
          <a:p>
            <a:pPr indent="0">
              <a:buNone/>
            </a:pPr>
            <a:r>
              <a:rPr lang="fr-FR" sz="2400" dirty="0"/>
              <a:t>L’évaluation sur la base de critères utilisés à la fois par les membres des comités et par les experts externes. </a:t>
            </a:r>
          </a:p>
          <a:p>
            <a:pPr>
              <a:buFont typeface="Arial" panose="020B0604020202020204" pitchFamily="34" charset="0"/>
              <a:buChar char="•"/>
            </a:pPr>
            <a:r>
              <a:rPr lang="fr-FR" sz="2400" dirty="0"/>
              <a:t>En phase 1: 2 critères principaux guident l’évaluation : la qualité et l’ambition scientifique du projet (critère discriminant) et l’organisation et la réalisation du projet, incluant plusieurs sous-critères. </a:t>
            </a:r>
          </a:p>
          <a:p>
            <a:pPr>
              <a:buFont typeface="Arial" panose="020B0604020202020204" pitchFamily="34" charset="0"/>
              <a:buChar char="•"/>
            </a:pPr>
            <a:r>
              <a:rPr lang="fr-FR" sz="2400" dirty="0"/>
              <a:t>En phase 2: 3 critères principaux guident l’évaluation : la qualité et l’ambition scientifique du projet, l’organisation et la réalisation du projet, et enfin l’impact et les retombées du projet, incluant plusieurs sous-critères différenciés selon l’instrument de financement choisi. </a:t>
            </a:r>
          </a:p>
          <a:p>
            <a:pPr>
              <a:buFont typeface="Arial" panose="020B0604020202020204" pitchFamily="34" charset="0"/>
              <a:buChar char="•"/>
            </a:pPr>
            <a:endParaRPr lang="fr-FR" sz="2400" dirty="0"/>
          </a:p>
          <a:p>
            <a:pPr indent="0">
              <a:buNone/>
            </a:pPr>
            <a:r>
              <a:rPr lang="fr-FR" sz="2400" dirty="0">
                <a:sym typeface="Wingdings" panose="05000000000000000000" pitchFamily="2" charset="2"/>
              </a:rPr>
              <a:t> </a:t>
            </a:r>
            <a:r>
              <a:rPr lang="fr-FR" sz="2400" dirty="0"/>
              <a:t>Ces critères doivent donc guider la rédaction de la pré-proposition (4 pages) en étape 1 et de la proposition détaillée (20 pages) en étape 2. </a:t>
            </a:r>
          </a:p>
          <a:p>
            <a:endParaRPr lang="en-US" dirty="0"/>
          </a:p>
        </p:txBody>
      </p:sp>
      <p:sp>
        <p:nvSpPr>
          <p:cNvPr id="3" name="Espace réservé du texte 2">
            <a:extLst>
              <a:ext uri="{FF2B5EF4-FFF2-40B4-BE49-F238E27FC236}">
                <a16:creationId xmlns:a16="http://schemas.microsoft.com/office/drawing/2014/main" id="{1C590B5D-3140-415E-84C1-23C1E400ED59}"/>
              </a:ext>
            </a:extLst>
          </p:cNvPr>
          <p:cNvSpPr>
            <a:spLocks noGrp="1"/>
          </p:cNvSpPr>
          <p:nvPr>
            <p:ph type="body" sz="quarter" idx="11"/>
          </p:nvPr>
        </p:nvSpPr>
        <p:spPr/>
        <p:txBody>
          <a:bodyPr/>
          <a:lstStyle/>
          <a:p>
            <a:r>
              <a:rPr lang="fr-FR" dirty="0"/>
              <a:t>Critères d’évaluation</a:t>
            </a:r>
            <a:endParaRPr lang="en-US" dirty="0"/>
          </a:p>
        </p:txBody>
      </p:sp>
    </p:spTree>
    <p:extLst>
      <p:ext uri="{BB962C8B-B14F-4D97-AF65-F5344CB8AC3E}">
        <p14:creationId xmlns:p14="http://schemas.microsoft.com/office/powerpoint/2010/main" val="32857415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529E2FB-5876-42F6-9638-17E4DD2F3542}"/>
              </a:ext>
            </a:extLst>
          </p:cNvPr>
          <p:cNvSpPr>
            <a:spLocks noGrp="1"/>
          </p:cNvSpPr>
          <p:nvPr>
            <p:ph type="body" sz="quarter" idx="10"/>
          </p:nvPr>
        </p:nvSpPr>
        <p:spPr/>
        <p:txBody>
          <a:bodyPr/>
          <a:lstStyle/>
          <a:p>
            <a:pPr marL="378900" indent="-342900" rtl="0" fontAlgn="base">
              <a:buFont typeface="+mj-lt"/>
              <a:buAutoNum type="arabicPeriod"/>
            </a:pPr>
            <a:r>
              <a:rPr lang="fr-FR" sz="1800" b="1" i="0" cap="small" dirty="0">
                <a:effectLst/>
                <a:latin typeface="Liberation Serif"/>
              </a:rPr>
              <a:t>Qualité et ambition scientifique</a:t>
            </a:r>
          </a:p>
          <a:p>
            <a:pPr rtl="0" fontAlgn="base"/>
            <a:r>
              <a:rPr lang="fr-FR" sz="1800" b="0" i="0" dirty="0">
                <a:effectLst/>
                <a:latin typeface="Liberation Serif"/>
              </a:rPr>
              <a:t>Clarté des objectifs et des hypothèses de recherche</a:t>
            </a:r>
            <a:r>
              <a:rPr lang="fr-FR" sz="1800" b="0" i="0" dirty="0">
                <a:effectLst/>
                <a:latin typeface="WordVisiCarriageReturn_MSFontService"/>
              </a:rPr>
              <a:t> </a:t>
            </a:r>
          </a:p>
          <a:p>
            <a:pPr rtl="0" fontAlgn="base"/>
            <a:r>
              <a:rPr lang="fr-FR" sz="1800" b="0" i="0" dirty="0">
                <a:effectLst/>
                <a:latin typeface="Liberation Serif"/>
              </a:rPr>
              <a:t>Caractère novateur, originalité, positionnement par rapport à l'état de l'art</a:t>
            </a:r>
            <a:r>
              <a:rPr lang="fr-FR" sz="1800" b="0" i="0" dirty="0">
                <a:effectLst/>
                <a:latin typeface="WordVisiCarriageReturn_MSFontService"/>
              </a:rPr>
              <a:t> </a:t>
            </a:r>
          </a:p>
          <a:p>
            <a:pPr rtl="0" fontAlgn="base"/>
            <a:r>
              <a:rPr lang="fr-FR" sz="1800" b="0" i="0" dirty="0">
                <a:effectLst/>
                <a:latin typeface="Liberation Serif"/>
              </a:rPr>
              <a:t>Pertinence de la méthodologie, gestion des risques scientifiques </a:t>
            </a:r>
            <a:endParaRPr lang="fr-FR" b="0" i="0" dirty="0">
              <a:effectLst/>
            </a:endParaRPr>
          </a:p>
          <a:p>
            <a:endParaRPr lang="en-US" dirty="0"/>
          </a:p>
          <a:p>
            <a:pPr marL="378900" indent="-342900" rtl="0">
              <a:buFont typeface="+mj-lt"/>
              <a:buAutoNum type="arabicPeriod" startAt="2"/>
            </a:pPr>
            <a:r>
              <a:rPr lang="fr-FR" sz="1800" b="1" cap="small" dirty="0">
                <a:latin typeface="Liberation Serif"/>
              </a:rPr>
              <a:t>Compétence, expertise et implication du coordinateur scientifique et des partenaires</a:t>
            </a:r>
            <a:endParaRPr lang="fr-FR" sz="1800" cap="small" dirty="0">
              <a:latin typeface="WordVisiCarriageReturn_MSFontService"/>
            </a:endParaRPr>
          </a:p>
          <a:p>
            <a:pPr rtl="0"/>
            <a:r>
              <a:rPr lang="fr-FR" sz="1800" b="0" i="0" dirty="0">
                <a:effectLst/>
                <a:latin typeface="Liberation Serif"/>
              </a:rPr>
              <a:t>Qualité et complémentarité du consortium, qualité de la collaboration</a:t>
            </a:r>
            <a:endParaRPr lang="fr-FR" sz="1800" dirty="0">
              <a:latin typeface="WordVisiCarriageReturn_MSFontService"/>
            </a:endParaRPr>
          </a:p>
          <a:p>
            <a:pPr rtl="0"/>
            <a:r>
              <a:rPr lang="fr-FR" sz="1800" b="0" i="0" dirty="0">
                <a:effectLst/>
                <a:latin typeface="Liberation Serif"/>
              </a:rPr>
              <a:t>Adéquation des moyens mis en œuvre et demandés aux objectifs du projet </a:t>
            </a:r>
          </a:p>
          <a:p>
            <a:pPr rtl="0"/>
            <a:endParaRPr lang="fr-FR" sz="1800" dirty="0">
              <a:latin typeface="Liberation Serif"/>
            </a:endParaRPr>
          </a:p>
          <a:p>
            <a:pPr marL="378900" indent="-342900" algn="just" rtl="0" fontAlgn="base">
              <a:buFont typeface="+mj-lt"/>
              <a:buAutoNum type="arabicPeriod" startAt="3"/>
            </a:pPr>
            <a:r>
              <a:rPr lang="fr-FR" sz="1800" b="1" cap="small" dirty="0">
                <a:latin typeface="Liberation Serif"/>
              </a:rPr>
              <a:t>Impact et retombées scientifiques</a:t>
            </a:r>
            <a:r>
              <a:rPr lang="fr-FR" sz="1800" b="1" i="0" cap="small" dirty="0">
                <a:effectLst/>
                <a:latin typeface="Liberation Serif"/>
              </a:rPr>
              <a:t>  </a:t>
            </a:r>
            <a:endParaRPr lang="fr-FR" b="1" i="0" cap="small" dirty="0">
              <a:effectLst/>
            </a:endParaRPr>
          </a:p>
          <a:p>
            <a:pPr algn="just" rtl="0" fontAlgn="base"/>
            <a:r>
              <a:rPr lang="fr-FR" sz="1800" b="0" i="0" dirty="0">
                <a:effectLst/>
                <a:latin typeface="Liberation Serif"/>
              </a:rPr>
              <a:t>Impact scientifique et impact potentiel dans les domaines économique, social ou culturel</a:t>
            </a:r>
            <a:r>
              <a:rPr lang="fr-FR" sz="1800" b="0" i="0" dirty="0">
                <a:effectLst/>
                <a:latin typeface="WordVisiCarriageReturn_MSFontService"/>
              </a:rPr>
              <a:t> </a:t>
            </a:r>
            <a:endParaRPr lang="fr-FR" sz="1800" dirty="0">
              <a:latin typeface="WordVisiCarriageReturn_MSFontService"/>
            </a:endParaRPr>
          </a:p>
          <a:p>
            <a:pPr algn="just" rtl="0" fontAlgn="base"/>
            <a:r>
              <a:rPr lang="fr-FR" sz="1800" b="0" i="0" dirty="0">
                <a:effectLst/>
                <a:latin typeface="Liberation Serif"/>
              </a:rPr>
              <a:t>Stratégie de diffusion et de valorisation des résultats, y compris promotion de la culture scientifique, technique et industrielle </a:t>
            </a:r>
          </a:p>
          <a:p>
            <a:pPr algn="just" rtl="0" fontAlgn="base"/>
            <a:endParaRPr lang="fr-FR" sz="1800" dirty="0">
              <a:latin typeface="Liberation Serif"/>
            </a:endParaRPr>
          </a:p>
          <a:p>
            <a:pPr indent="0" algn="just" rtl="0" fontAlgn="base">
              <a:buNone/>
            </a:pPr>
            <a:r>
              <a:rPr lang="fr-FR" sz="1800" b="1" cap="small" dirty="0">
                <a:latin typeface="Liberation Serif"/>
              </a:rPr>
              <a:t>Avis général (</a:t>
            </a:r>
            <a:r>
              <a:rPr lang="fr-FR" sz="1800" b="1" dirty="0">
                <a:latin typeface="Liberation Serif"/>
              </a:rPr>
              <a:t>Exceptionnel, Excellent, Très bon, …)</a:t>
            </a:r>
          </a:p>
          <a:p>
            <a:pPr indent="0" algn="just" rtl="0" fontAlgn="base">
              <a:buNone/>
            </a:pPr>
            <a:r>
              <a:rPr lang="fr-FR" sz="1800" dirty="0">
                <a:latin typeface="Liberation Serif"/>
              </a:rPr>
              <a:t>Justification</a:t>
            </a:r>
          </a:p>
          <a:p>
            <a:pPr rtl="0"/>
            <a:endParaRPr lang="fr-FR" b="0" i="0" dirty="0">
              <a:effectLst/>
            </a:endParaRPr>
          </a:p>
          <a:p>
            <a:endParaRPr lang="en-US" dirty="0"/>
          </a:p>
        </p:txBody>
      </p:sp>
      <p:sp>
        <p:nvSpPr>
          <p:cNvPr id="3" name="Espace réservé du texte 2">
            <a:extLst>
              <a:ext uri="{FF2B5EF4-FFF2-40B4-BE49-F238E27FC236}">
                <a16:creationId xmlns:a16="http://schemas.microsoft.com/office/drawing/2014/main" id="{7642A200-E6C2-404D-BDB5-7CFCE9B528F3}"/>
              </a:ext>
            </a:extLst>
          </p:cNvPr>
          <p:cNvSpPr>
            <a:spLocks noGrp="1"/>
          </p:cNvSpPr>
          <p:nvPr>
            <p:ph type="body" sz="quarter" idx="11"/>
          </p:nvPr>
        </p:nvSpPr>
        <p:spPr/>
        <p:txBody>
          <a:bodyPr/>
          <a:lstStyle/>
          <a:p>
            <a:r>
              <a:rPr lang="fr-FR" dirty="0"/>
              <a:t>Fiche d’évaluation scientifique</a:t>
            </a:r>
            <a:endParaRPr lang="en-US" dirty="0"/>
          </a:p>
        </p:txBody>
      </p:sp>
    </p:spTree>
    <p:extLst>
      <p:ext uri="{BB962C8B-B14F-4D97-AF65-F5344CB8AC3E}">
        <p14:creationId xmlns:p14="http://schemas.microsoft.com/office/powerpoint/2010/main" val="19720015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A2D6107-DA1A-40B3-B95E-B6772ADB1F67}"/>
              </a:ext>
            </a:extLst>
          </p:cNvPr>
          <p:cNvSpPr>
            <a:spLocks noGrp="1"/>
          </p:cNvSpPr>
          <p:nvPr>
            <p:ph type="body" sz="quarter" idx="10"/>
          </p:nvPr>
        </p:nvSpPr>
        <p:spPr/>
        <p:txBody>
          <a:bodyPr/>
          <a:lstStyle/>
          <a:p>
            <a:r>
              <a:rPr lang="fr-FR" dirty="0"/>
              <a:t>Evaluation des pré-propositions de 4 pages</a:t>
            </a:r>
          </a:p>
          <a:p>
            <a:pPr lvl="1"/>
            <a:r>
              <a:rPr lang="fr-FR" dirty="0"/>
              <a:t>Par les membres des comités d’évaluation scientifique</a:t>
            </a:r>
          </a:p>
          <a:p>
            <a:pPr lvl="2"/>
            <a:r>
              <a:rPr lang="fr-FR" dirty="0"/>
              <a:t>Combien par </a:t>
            </a:r>
            <a:r>
              <a:rPr lang="fr-FR" dirty="0" err="1"/>
              <a:t>prépropositions</a:t>
            </a:r>
            <a:r>
              <a:rPr lang="fr-FR" dirty="0"/>
              <a:t> par expert?</a:t>
            </a:r>
          </a:p>
          <a:p>
            <a:pPr lvl="1"/>
            <a:r>
              <a:rPr lang="fr-FR" dirty="0"/>
              <a:t>Plusieurs propositions par expert </a:t>
            </a:r>
            <a:r>
              <a:rPr lang="fr-FR" dirty="0">
                <a:sym typeface="Wingdings" panose="05000000000000000000" pitchFamily="2" charset="2"/>
              </a:rPr>
              <a:t> importance d’avoir une proposition claire et percutante</a:t>
            </a:r>
          </a:p>
          <a:p>
            <a:pPr marL="914400" lvl="2" indent="0">
              <a:buNone/>
            </a:pPr>
            <a:endParaRPr lang="fr-FR" dirty="0">
              <a:sym typeface="Wingdings" panose="05000000000000000000" pitchFamily="2" charset="2"/>
            </a:endParaRPr>
          </a:p>
          <a:p>
            <a:pPr marL="457200" lvl="1" indent="0">
              <a:buNone/>
            </a:pPr>
            <a:endParaRPr lang="en-US" dirty="0"/>
          </a:p>
        </p:txBody>
      </p:sp>
      <p:sp>
        <p:nvSpPr>
          <p:cNvPr id="3" name="Espace réservé du texte 2">
            <a:extLst>
              <a:ext uri="{FF2B5EF4-FFF2-40B4-BE49-F238E27FC236}">
                <a16:creationId xmlns:a16="http://schemas.microsoft.com/office/drawing/2014/main" id="{AF43803B-C38C-4CD8-90A1-F0421BE43FC9}"/>
              </a:ext>
            </a:extLst>
          </p:cNvPr>
          <p:cNvSpPr>
            <a:spLocks noGrp="1"/>
          </p:cNvSpPr>
          <p:nvPr>
            <p:ph type="body" sz="quarter" idx="11"/>
          </p:nvPr>
        </p:nvSpPr>
        <p:spPr/>
        <p:txBody>
          <a:bodyPr/>
          <a:lstStyle/>
          <a:p>
            <a:r>
              <a:rPr lang="fr-FR" dirty="0"/>
              <a:t>Processus d’évaluation</a:t>
            </a:r>
            <a:endParaRPr lang="en-US" dirty="0"/>
          </a:p>
        </p:txBody>
      </p:sp>
    </p:spTree>
    <p:extLst>
      <p:ext uri="{BB962C8B-B14F-4D97-AF65-F5344CB8AC3E}">
        <p14:creationId xmlns:p14="http://schemas.microsoft.com/office/powerpoint/2010/main" val="38982386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8FCA1FA-0B58-4C31-8932-25A7C48127E9}"/>
              </a:ext>
            </a:extLst>
          </p:cNvPr>
          <p:cNvSpPr>
            <a:spLocks noGrp="1"/>
          </p:cNvSpPr>
          <p:nvPr>
            <p:ph type="body" sz="quarter" idx="10"/>
          </p:nvPr>
        </p:nvSpPr>
        <p:spPr/>
        <p:txBody>
          <a:bodyPr/>
          <a:lstStyle/>
          <a:p>
            <a:r>
              <a:rPr lang="fr-FR" dirty="0">
                <a:sym typeface="Wingdings" panose="05000000000000000000" pitchFamily="2" charset="2"/>
              </a:rPr>
              <a:t>Qu’est ce qui retient le plus votre attention?</a:t>
            </a:r>
          </a:p>
          <a:p>
            <a:r>
              <a:rPr lang="fr-FR" dirty="0">
                <a:sym typeface="Wingdings" panose="05000000000000000000" pitchFamily="2" charset="2"/>
              </a:rPr>
              <a:t>Quelles sont les erreurs les plus fréquentes ?</a:t>
            </a:r>
          </a:p>
          <a:p>
            <a:r>
              <a:rPr lang="fr-FR" dirty="0">
                <a:sym typeface="Wingdings" panose="05000000000000000000" pitchFamily="2" charset="2"/>
              </a:rPr>
              <a:t>Quelles sont les différences entre l’évaluation d’un projet JCJC et d’un projet collaboratif ?</a:t>
            </a:r>
          </a:p>
          <a:p>
            <a:r>
              <a:rPr lang="fr-FR" dirty="0">
                <a:sym typeface="Wingdings" panose="05000000000000000000" pitchFamily="2" charset="2"/>
              </a:rPr>
              <a:t>Qu’est-ce qui fait un bon projet ?</a:t>
            </a:r>
          </a:p>
          <a:p>
            <a:r>
              <a:rPr lang="fr-FR" dirty="0">
                <a:sym typeface="Wingdings" panose="05000000000000000000" pitchFamily="2" charset="2"/>
              </a:rPr>
              <a:t>Combien de pré-propositions relit un membre un comité d’évaluation scientifique?</a:t>
            </a:r>
          </a:p>
          <a:p>
            <a:r>
              <a:rPr lang="fr-FR" dirty="0">
                <a:sym typeface="Wingdings" panose="05000000000000000000" pitchFamily="2" charset="2"/>
              </a:rPr>
              <a:t>Réunion du comité d’évaluation scientifique : </a:t>
            </a:r>
          </a:p>
          <a:p>
            <a:pPr lvl="1"/>
            <a:r>
              <a:rPr lang="fr-FR" dirty="0">
                <a:sym typeface="Wingdings" panose="05000000000000000000" pitchFamily="2" charset="2"/>
              </a:rPr>
              <a:t>Quand ? </a:t>
            </a:r>
          </a:p>
          <a:p>
            <a:pPr lvl="1"/>
            <a:r>
              <a:rPr lang="fr-FR" dirty="0">
                <a:sym typeface="Wingdings" panose="05000000000000000000" pitchFamily="2" charset="2"/>
              </a:rPr>
              <a:t>Gestion des conflits d’intérêt ?</a:t>
            </a:r>
          </a:p>
          <a:p>
            <a:pPr lvl="1"/>
            <a:r>
              <a:rPr lang="fr-FR" dirty="0">
                <a:sym typeface="Wingdings" panose="05000000000000000000" pitchFamily="2" charset="2"/>
              </a:rPr>
              <a:t>Notation ?</a:t>
            </a:r>
          </a:p>
          <a:p>
            <a:pPr lvl="1"/>
            <a:r>
              <a:rPr lang="fr-FR" dirty="0">
                <a:sym typeface="Wingdings" panose="05000000000000000000" pitchFamily="2" charset="2"/>
              </a:rPr>
              <a:t>Comment sont prises les décisions (votes ?)</a:t>
            </a:r>
          </a:p>
          <a:p>
            <a:endParaRPr lang="en-US" dirty="0"/>
          </a:p>
        </p:txBody>
      </p:sp>
      <p:sp>
        <p:nvSpPr>
          <p:cNvPr id="3" name="Espace réservé du texte 2">
            <a:extLst>
              <a:ext uri="{FF2B5EF4-FFF2-40B4-BE49-F238E27FC236}">
                <a16:creationId xmlns:a16="http://schemas.microsoft.com/office/drawing/2014/main" id="{B6E9439D-B3DC-49E0-A27A-CF3F2B989610}"/>
              </a:ext>
            </a:extLst>
          </p:cNvPr>
          <p:cNvSpPr>
            <a:spLocks noGrp="1"/>
          </p:cNvSpPr>
          <p:nvPr>
            <p:ph type="body" sz="quarter" idx="11"/>
          </p:nvPr>
        </p:nvSpPr>
        <p:spPr/>
        <p:txBody>
          <a:bodyPr/>
          <a:lstStyle/>
          <a:p>
            <a:r>
              <a:rPr lang="fr-FR" dirty="0"/>
              <a:t>Questions</a:t>
            </a:r>
            <a:endParaRPr lang="en-US" dirty="0"/>
          </a:p>
        </p:txBody>
      </p:sp>
    </p:spTree>
    <p:extLst>
      <p:ext uri="{BB962C8B-B14F-4D97-AF65-F5344CB8AC3E}">
        <p14:creationId xmlns:p14="http://schemas.microsoft.com/office/powerpoint/2010/main" val="40618082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8CBC2B-FD6E-4EC5-B92F-89D7CE24CD97}"/>
              </a:ext>
            </a:extLst>
          </p:cNvPr>
          <p:cNvSpPr>
            <a:spLocks noGrp="1"/>
          </p:cNvSpPr>
          <p:nvPr>
            <p:ph type="title"/>
          </p:nvPr>
        </p:nvSpPr>
        <p:spPr/>
        <p:txBody>
          <a:bodyPr/>
          <a:lstStyle/>
          <a:p>
            <a:r>
              <a:rPr lang="fr-FR" dirty="0"/>
              <a:t>Préparation du budget</a:t>
            </a:r>
            <a:endParaRPr lang="en-US" dirty="0"/>
          </a:p>
        </p:txBody>
      </p:sp>
      <p:sp>
        <p:nvSpPr>
          <p:cNvPr id="3" name="Espace réservé du texte 2">
            <a:extLst>
              <a:ext uri="{FF2B5EF4-FFF2-40B4-BE49-F238E27FC236}">
                <a16:creationId xmlns:a16="http://schemas.microsoft.com/office/drawing/2014/main" id="{72DB5DA0-FA29-4CA7-8604-CB3930B125EF}"/>
              </a:ext>
            </a:extLst>
          </p:cNvPr>
          <p:cNvSpPr>
            <a:spLocks noGrp="1"/>
          </p:cNvSpPr>
          <p:nvPr>
            <p:ph type="body" sz="quarter" idx="15"/>
          </p:nvPr>
        </p:nvSpPr>
        <p:spPr/>
        <p:txBody>
          <a:bodyPr/>
          <a:lstStyle/>
          <a:p>
            <a:endParaRPr lang="en-US"/>
          </a:p>
        </p:txBody>
      </p:sp>
      <p:sp>
        <p:nvSpPr>
          <p:cNvPr id="4" name="Espace réservé du texte 3">
            <a:extLst>
              <a:ext uri="{FF2B5EF4-FFF2-40B4-BE49-F238E27FC236}">
                <a16:creationId xmlns:a16="http://schemas.microsoft.com/office/drawing/2014/main" id="{10D0079E-57B9-4DD2-883C-7FEFE1C7E505}"/>
              </a:ext>
            </a:extLst>
          </p:cNvPr>
          <p:cNvSpPr>
            <a:spLocks noGrp="1"/>
          </p:cNvSpPr>
          <p:nvPr>
            <p:ph type="body" sz="quarter" idx="13"/>
          </p:nvPr>
        </p:nvSpPr>
        <p:spPr/>
        <p:txBody>
          <a:bodyPr/>
          <a:lstStyle/>
          <a:p>
            <a:endParaRPr lang="en-US"/>
          </a:p>
        </p:txBody>
      </p:sp>
      <p:sp>
        <p:nvSpPr>
          <p:cNvPr id="5" name="Espace réservé du texte 4">
            <a:extLst>
              <a:ext uri="{FF2B5EF4-FFF2-40B4-BE49-F238E27FC236}">
                <a16:creationId xmlns:a16="http://schemas.microsoft.com/office/drawing/2014/main" id="{4CAEC3E8-5A66-40DE-B19E-84659EA6ED30}"/>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42662460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C569F85-61D6-4F3C-A2C6-99DC58D4F468}"/>
              </a:ext>
            </a:extLst>
          </p:cNvPr>
          <p:cNvSpPr>
            <a:spLocks noGrp="1"/>
          </p:cNvSpPr>
          <p:nvPr>
            <p:ph type="body" sz="quarter" idx="10"/>
          </p:nvPr>
        </p:nvSpPr>
        <p:spPr/>
        <p:txBody>
          <a:bodyPr/>
          <a:lstStyle/>
          <a:p>
            <a:pPr indent="0">
              <a:buNone/>
            </a:pPr>
            <a:r>
              <a:rPr lang="fr-FR" sz="2400" dirty="0"/>
              <a:t>Pour les </a:t>
            </a:r>
            <a:r>
              <a:rPr lang="fr-FR" sz="2400" b="1" dirty="0"/>
              <a:t>projets de recherche de l'édition 2026</a:t>
            </a:r>
            <a:r>
              <a:rPr lang="fr-FR" sz="2400" dirty="0"/>
              <a:t>, le préciput (30%) se décompose de la façon suivante,  selon les taux décidés par le Conseil d'administration de l'Agence :</a:t>
            </a:r>
          </a:p>
          <a:p>
            <a:pPr>
              <a:buFont typeface="Arial" panose="020B0604020202020204" pitchFamily="34" charset="0"/>
              <a:buChar char="•"/>
            </a:pPr>
            <a:r>
              <a:rPr lang="fr-FR" sz="2400" dirty="0"/>
              <a:t>Sont attribuées à l'établissement "gestionnaire" du projet de recherche :</a:t>
            </a:r>
          </a:p>
          <a:p>
            <a:pPr marL="742950" lvl="1" indent="-285750">
              <a:buFont typeface="Arial" panose="020B0604020202020204" pitchFamily="34" charset="0"/>
              <a:buChar char="•"/>
            </a:pPr>
            <a:r>
              <a:rPr lang="fr-FR" sz="2000" dirty="0"/>
              <a:t>Une part dite "gestionnaire" à hauteur de 10,5% destinée à couvrir les frais généraux ;</a:t>
            </a:r>
          </a:p>
          <a:p>
            <a:pPr marL="742950" lvl="1" indent="-285750">
              <a:buFont typeface="Arial" panose="020B0604020202020204" pitchFamily="34" charset="0"/>
              <a:buChar char="•"/>
            </a:pPr>
            <a:r>
              <a:rPr lang="fr-FR" sz="2000" dirty="0"/>
              <a:t>Une part dite "laboratoire", de 3% destinée à soutenir la stratégie scientifique et le financement des unités de recherche concernées ;   </a:t>
            </a:r>
            <a:br>
              <a:rPr lang="fr-FR" sz="2000" dirty="0"/>
            </a:br>
            <a:r>
              <a:rPr lang="fr-FR" sz="2000" dirty="0"/>
              <a:t> </a:t>
            </a:r>
          </a:p>
          <a:p>
            <a:pPr>
              <a:buFont typeface="Arial" panose="020B0604020202020204" pitchFamily="34" charset="0"/>
              <a:buChar char="•"/>
            </a:pPr>
            <a:r>
              <a:rPr lang="fr-FR" sz="2400" dirty="0"/>
              <a:t>Sont attribuées à l'établissement "hébergeur" du projet de recherche :</a:t>
            </a:r>
          </a:p>
          <a:p>
            <a:pPr marL="742950" lvl="1" indent="-285750">
              <a:buFont typeface="Arial" panose="020B0604020202020204" pitchFamily="34" charset="0"/>
              <a:buChar char="•"/>
            </a:pPr>
            <a:r>
              <a:rPr lang="fr-FR" sz="2000" dirty="0"/>
              <a:t>Une part dite "hébergeur", de 13,5% destinée à contribuer au coût et à la qualité de l'hébergement des équipes de recherche concernées ;</a:t>
            </a:r>
          </a:p>
          <a:p>
            <a:pPr marL="742950" lvl="1" indent="-285750">
              <a:buFont typeface="Arial" panose="020B0604020202020204" pitchFamily="34" charset="0"/>
              <a:buChar char="•"/>
            </a:pPr>
            <a:r>
              <a:rPr lang="fr-FR" sz="2000" dirty="0"/>
              <a:t>Une part dite "site", de 3%, destinée à contribuer à la stratégie scientifique partagée du site dans lequel est implanté un tel établissement.</a:t>
            </a:r>
          </a:p>
          <a:p>
            <a:endParaRPr lang="en-US" dirty="0"/>
          </a:p>
        </p:txBody>
      </p:sp>
      <p:sp>
        <p:nvSpPr>
          <p:cNvPr id="3" name="Espace réservé du texte 2">
            <a:extLst>
              <a:ext uri="{FF2B5EF4-FFF2-40B4-BE49-F238E27FC236}">
                <a16:creationId xmlns:a16="http://schemas.microsoft.com/office/drawing/2014/main" id="{D2D0DCE4-F7DB-4838-B3F8-D94876E77F90}"/>
              </a:ext>
            </a:extLst>
          </p:cNvPr>
          <p:cNvSpPr>
            <a:spLocks noGrp="1"/>
          </p:cNvSpPr>
          <p:nvPr>
            <p:ph type="body" sz="quarter" idx="11"/>
          </p:nvPr>
        </p:nvSpPr>
        <p:spPr>
          <a:xfrm>
            <a:off x="3179806" y="250818"/>
            <a:ext cx="8512010" cy="548992"/>
          </a:xfrm>
        </p:spPr>
        <p:txBody>
          <a:bodyPr/>
          <a:lstStyle/>
          <a:p>
            <a:r>
              <a:rPr lang="fr-FR" dirty="0" err="1"/>
              <a:t>Preciput</a:t>
            </a:r>
            <a:r>
              <a:rPr lang="fr-FR" dirty="0"/>
              <a:t> – ce que gagnent l’hébergeur  et le  gestionnaire</a:t>
            </a:r>
            <a:endParaRPr lang="en-US" dirty="0"/>
          </a:p>
        </p:txBody>
      </p:sp>
    </p:spTree>
    <p:extLst>
      <p:ext uri="{BB962C8B-B14F-4D97-AF65-F5344CB8AC3E}">
        <p14:creationId xmlns:p14="http://schemas.microsoft.com/office/powerpoint/2010/main" val="5855920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57286E2-A1BA-4D2A-A8C9-5A3FCD939D92}"/>
              </a:ext>
            </a:extLst>
          </p:cNvPr>
          <p:cNvSpPr>
            <a:spLocks noGrp="1"/>
          </p:cNvSpPr>
          <p:nvPr>
            <p:ph type="body" sz="quarter" idx="10"/>
          </p:nvPr>
        </p:nvSpPr>
        <p:spPr/>
        <p:txBody>
          <a:bodyPr/>
          <a:lstStyle/>
          <a:p>
            <a:r>
              <a:rPr lang="en-US" dirty="0" err="1"/>
              <a:t>Où</a:t>
            </a:r>
            <a:r>
              <a:rPr lang="en-US" dirty="0"/>
              <a:t> </a:t>
            </a:r>
            <a:r>
              <a:rPr lang="en-US" dirty="0" err="1"/>
              <a:t>trouver</a:t>
            </a:r>
            <a:r>
              <a:rPr lang="en-US" dirty="0"/>
              <a:t> les </a:t>
            </a:r>
            <a:r>
              <a:rPr lang="en-US" dirty="0" err="1"/>
              <a:t>coûts</a:t>
            </a:r>
            <a:r>
              <a:rPr lang="en-US" dirty="0"/>
              <a:t> </a:t>
            </a:r>
            <a:r>
              <a:rPr lang="en-US" dirty="0" err="1"/>
              <a:t>salariaux</a:t>
            </a:r>
            <a:r>
              <a:rPr lang="en-US" dirty="0"/>
              <a:t> </a:t>
            </a:r>
            <a:r>
              <a:rPr lang="en-US" dirty="0" err="1"/>
              <a:t>ou</a:t>
            </a:r>
            <a:r>
              <a:rPr lang="en-US" dirty="0"/>
              <a:t> à qui les demander ?</a:t>
            </a:r>
          </a:p>
          <a:p>
            <a:r>
              <a:rPr lang="en-US" dirty="0"/>
              <a:t>Que demander dans un </a:t>
            </a:r>
            <a:r>
              <a:rPr lang="en-US" dirty="0" err="1"/>
              <a:t>projet</a:t>
            </a:r>
            <a:r>
              <a:rPr lang="en-US" dirty="0"/>
              <a:t> ANR pour ?</a:t>
            </a:r>
          </a:p>
          <a:p>
            <a:pPr lvl="1"/>
            <a:r>
              <a:rPr lang="en-US" dirty="0"/>
              <a:t>la masse </a:t>
            </a:r>
            <a:r>
              <a:rPr lang="en-US" dirty="0" err="1"/>
              <a:t>salariale</a:t>
            </a:r>
            <a:r>
              <a:rPr lang="en-US" dirty="0"/>
              <a:t> (</a:t>
            </a:r>
            <a:r>
              <a:rPr lang="en-US" dirty="0" err="1"/>
              <a:t>doctorant.e</a:t>
            </a:r>
            <a:r>
              <a:rPr lang="en-US" dirty="0"/>
              <a:t>, </a:t>
            </a:r>
            <a:r>
              <a:rPr lang="en-US" dirty="0" err="1"/>
              <a:t>ingénieur.e</a:t>
            </a:r>
            <a:r>
              <a:rPr lang="en-US" dirty="0"/>
              <a:t>, </a:t>
            </a:r>
            <a:r>
              <a:rPr lang="en-US" dirty="0" err="1"/>
              <a:t>postdoctorant.e</a:t>
            </a:r>
            <a:r>
              <a:rPr lang="en-US" dirty="0"/>
              <a:t>, stagiaire)</a:t>
            </a:r>
          </a:p>
          <a:p>
            <a:pPr lvl="1"/>
            <a:r>
              <a:rPr lang="en-US" dirty="0"/>
              <a:t>le matériel</a:t>
            </a:r>
          </a:p>
          <a:p>
            <a:pPr lvl="1"/>
            <a:r>
              <a:rPr lang="en-US" dirty="0"/>
              <a:t>les missions</a:t>
            </a:r>
          </a:p>
          <a:p>
            <a:pPr lvl="1"/>
            <a:r>
              <a:rPr lang="en-US" dirty="0"/>
              <a:t>les frais de “gestion”</a:t>
            </a:r>
          </a:p>
          <a:p>
            <a:pPr lvl="1"/>
            <a:r>
              <a:rPr lang="en-US" dirty="0"/>
              <a:t>la sous-</a:t>
            </a:r>
            <a:r>
              <a:rPr lang="en-US" dirty="0" err="1"/>
              <a:t>traitance</a:t>
            </a:r>
            <a:endParaRPr lang="en-US" dirty="0"/>
          </a:p>
          <a:p>
            <a:pPr lvl="1"/>
            <a:r>
              <a:rPr lang="en-US" dirty="0"/>
              <a:t>…</a:t>
            </a:r>
          </a:p>
          <a:p>
            <a:r>
              <a:rPr lang="en-US" dirty="0"/>
              <a:t>Faut-il determiner le </a:t>
            </a:r>
            <a:r>
              <a:rPr lang="en-US" dirty="0" err="1"/>
              <a:t>coût</a:t>
            </a:r>
            <a:r>
              <a:rPr lang="en-US" dirty="0"/>
              <a:t> </a:t>
            </a:r>
            <a:r>
              <a:rPr lang="en-US" dirty="0" err="1"/>
              <a:t>complet</a:t>
            </a:r>
            <a:r>
              <a:rPr lang="en-US" dirty="0"/>
              <a:t> du </a:t>
            </a:r>
            <a:r>
              <a:rPr lang="en-US" dirty="0" err="1"/>
              <a:t>projet</a:t>
            </a:r>
            <a:r>
              <a:rPr lang="en-US" dirty="0"/>
              <a:t> (</a:t>
            </a:r>
            <a:r>
              <a:rPr lang="en-US" dirty="0" err="1"/>
              <a:t>en</a:t>
            </a:r>
            <a:r>
              <a:rPr lang="en-US" dirty="0"/>
              <a:t> </a:t>
            </a:r>
            <a:r>
              <a:rPr lang="en-US" dirty="0" err="1"/>
              <a:t>fonction</a:t>
            </a:r>
            <a:r>
              <a:rPr lang="en-US" dirty="0"/>
              <a:t> du </a:t>
            </a:r>
            <a:r>
              <a:rPr lang="en-US" dirty="0" err="1"/>
              <a:t>nombre</a:t>
            </a:r>
            <a:r>
              <a:rPr lang="en-US" dirty="0"/>
              <a:t> de </a:t>
            </a:r>
            <a:r>
              <a:rPr lang="en-US" dirty="0" err="1"/>
              <a:t>personnes</a:t>
            </a:r>
            <a:r>
              <a:rPr lang="en-US" dirty="0"/>
              <a:t> </a:t>
            </a:r>
            <a:r>
              <a:rPr lang="en-US" dirty="0" err="1"/>
              <a:t>impliquées</a:t>
            </a:r>
            <a:r>
              <a:rPr lang="en-US" dirty="0"/>
              <a:t>) ?</a:t>
            </a:r>
          </a:p>
        </p:txBody>
      </p:sp>
      <p:sp>
        <p:nvSpPr>
          <p:cNvPr id="3" name="Espace réservé du texte 2">
            <a:extLst>
              <a:ext uri="{FF2B5EF4-FFF2-40B4-BE49-F238E27FC236}">
                <a16:creationId xmlns:a16="http://schemas.microsoft.com/office/drawing/2014/main" id="{EAC5972A-75B9-44CB-A810-5A5B0BAE7CBF}"/>
              </a:ext>
            </a:extLst>
          </p:cNvPr>
          <p:cNvSpPr>
            <a:spLocks noGrp="1"/>
          </p:cNvSpPr>
          <p:nvPr>
            <p:ph type="body" sz="quarter" idx="11"/>
          </p:nvPr>
        </p:nvSpPr>
        <p:spPr/>
        <p:txBody>
          <a:bodyPr/>
          <a:lstStyle/>
          <a:p>
            <a:r>
              <a:rPr lang="en-US" dirty="0"/>
              <a:t>Composition du budget</a:t>
            </a:r>
          </a:p>
        </p:txBody>
      </p:sp>
    </p:spTree>
    <p:extLst>
      <p:ext uri="{BB962C8B-B14F-4D97-AF65-F5344CB8AC3E}">
        <p14:creationId xmlns:p14="http://schemas.microsoft.com/office/powerpoint/2010/main" val="11392485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7E28EB7-C4CD-416C-BFBD-52B9837162E0}"/>
              </a:ext>
            </a:extLst>
          </p:cNvPr>
          <p:cNvSpPr>
            <a:spLocks noGrp="1"/>
          </p:cNvSpPr>
          <p:nvPr>
            <p:ph type="body" sz="quarter" idx="10"/>
          </p:nvPr>
        </p:nvSpPr>
        <p:spPr/>
        <p:txBody>
          <a:bodyPr/>
          <a:lstStyle/>
          <a:p>
            <a:endParaRPr lang="en-US" dirty="0"/>
          </a:p>
        </p:txBody>
      </p:sp>
      <p:sp>
        <p:nvSpPr>
          <p:cNvPr id="3" name="Espace réservé du texte 2">
            <a:extLst>
              <a:ext uri="{FF2B5EF4-FFF2-40B4-BE49-F238E27FC236}">
                <a16:creationId xmlns:a16="http://schemas.microsoft.com/office/drawing/2014/main" id="{0E9DCD50-EC5D-42D9-AA7F-E0A2288D6310}"/>
              </a:ext>
            </a:extLst>
          </p:cNvPr>
          <p:cNvSpPr>
            <a:spLocks noGrp="1"/>
          </p:cNvSpPr>
          <p:nvPr>
            <p:ph type="body" sz="quarter" idx="11"/>
          </p:nvPr>
        </p:nvSpPr>
        <p:spPr/>
        <p:txBody>
          <a:bodyPr/>
          <a:lstStyle/>
          <a:p>
            <a:r>
              <a:rPr lang="fr-FR" dirty="0"/>
              <a:t>Logiciel de préparation d’un projet - CNRS</a:t>
            </a:r>
            <a:endParaRPr lang="en-US" dirty="0"/>
          </a:p>
        </p:txBody>
      </p:sp>
    </p:spTree>
    <p:extLst>
      <p:ext uri="{BB962C8B-B14F-4D97-AF65-F5344CB8AC3E}">
        <p14:creationId xmlns:p14="http://schemas.microsoft.com/office/powerpoint/2010/main" val="4121555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A4A6DFD-DC8B-D59F-24E4-C7709454CAA3}"/>
              </a:ext>
            </a:extLst>
          </p:cNvPr>
          <p:cNvSpPr>
            <a:spLocks noGrp="1"/>
          </p:cNvSpPr>
          <p:nvPr>
            <p:ph type="body" sz="quarter" idx="10"/>
          </p:nvPr>
        </p:nvSpPr>
        <p:spPr/>
        <p:txBody>
          <a:bodyPr/>
          <a:lstStyle/>
          <a:p>
            <a:pPr indent="0" algn="just">
              <a:lnSpc>
                <a:spcPct val="115000"/>
              </a:lnSpc>
              <a:buNone/>
            </a:pPr>
            <a:r>
              <a:rPr lang="fr-F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14H30-16H30 : Ateliers thématiques</a:t>
            </a:r>
          </a:p>
          <a:p>
            <a:pPr indent="0" algn="just">
              <a:lnSpc>
                <a:spcPct val="115000"/>
              </a:lnSpc>
              <a:buNone/>
            </a:pPr>
            <a:endParaRPr lang="fr-F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indent="0">
              <a:buNone/>
            </a:pPr>
            <a:r>
              <a:rPr lang="fr-FR" sz="24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Répartition dans les salles pour les ateliers thématiques</a:t>
            </a:r>
            <a:endParaRPr lang="fr-F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28600" algn="l" rtl="0">
              <a:lnSpc>
                <a:spcPct val="90000"/>
              </a:lnSpc>
              <a:spcBef>
                <a:spcPts val="1000"/>
              </a:spcBef>
              <a:spcAft>
                <a:spcPts val="0"/>
              </a:spcAft>
            </a:pPr>
            <a:r>
              <a:rPr lang="fr-F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Ancienne Salle des bibliothèques (Pôles LLECT+SJPEG + CLCS)  </a:t>
            </a:r>
          </a:p>
          <a:p>
            <a:pPr marL="228600" algn="l" rtl="0">
              <a:lnSpc>
                <a:spcPct val="90000"/>
              </a:lnSpc>
              <a:spcBef>
                <a:spcPts val="1000"/>
              </a:spcBef>
              <a:spcAft>
                <a:spcPts val="0"/>
              </a:spcAft>
            </a:pPr>
            <a:r>
              <a:rPr lang="fr-F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Salle GUILLAUME (Pôles M4, EMPP, CPM)   </a:t>
            </a:r>
          </a:p>
          <a:p>
            <a:pPr marL="228600" algn="l" rtl="0">
              <a:lnSpc>
                <a:spcPct val="90000"/>
              </a:lnSpc>
              <a:spcBef>
                <a:spcPts val="1000"/>
              </a:spcBef>
              <a:spcAft>
                <a:spcPts val="0"/>
              </a:spcAft>
            </a:pPr>
            <a:r>
              <a:rPr lang="fr-F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Salle LALLEMAND (Pôles, </a:t>
            </a:r>
            <a:r>
              <a:rPr lang="fr-FR"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Otelo</a:t>
            </a:r>
            <a:r>
              <a:rPr lang="fr-F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A2F, BMS)  </a:t>
            </a:r>
          </a:p>
          <a:p>
            <a:pPr marL="228600" algn="l" rtl="0">
              <a:lnSpc>
                <a:spcPct val="90000"/>
              </a:lnSpc>
              <a:spcBef>
                <a:spcPts val="1000"/>
              </a:spcBef>
              <a:spcAft>
                <a:spcPts val="0"/>
              </a:spcAft>
            </a:pPr>
            <a:r>
              <a:rPr lang="fr-F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Salle GUINET (Pôle AM2I )   </a:t>
            </a:r>
          </a:p>
          <a:p>
            <a:pPr marL="228600" indent="0" algn="l" rtl="0">
              <a:lnSpc>
                <a:spcPct val="90000"/>
              </a:lnSpc>
              <a:spcBef>
                <a:spcPts val="1000"/>
              </a:spcBef>
              <a:spcAft>
                <a:spcPts val="0"/>
              </a:spcAft>
              <a:buNone/>
            </a:pPr>
            <a:br>
              <a:rPr lang="fr-FR" sz="1800" dirty="0">
                <a:solidFill>
                  <a:srgbClr val="000000"/>
                </a:solidFill>
                <a:effectLst/>
                <a:latin typeface="helvetica" panose="020B0604020202020204" pitchFamily="34" charset="0"/>
              </a:rPr>
            </a:br>
            <a:endParaRPr lang="fr-FR" sz="1800" dirty="0">
              <a:solidFill>
                <a:srgbClr val="000000"/>
              </a:solidFill>
              <a:effectLst/>
              <a:latin typeface="arial" panose="020B0604020202020204" pitchFamily="34" charset="0"/>
            </a:endParaRPr>
          </a:p>
          <a:p>
            <a:endParaRPr lang="fr-FR" dirty="0"/>
          </a:p>
        </p:txBody>
      </p:sp>
      <p:sp>
        <p:nvSpPr>
          <p:cNvPr id="3" name="Espace réservé du texte 2">
            <a:extLst>
              <a:ext uri="{FF2B5EF4-FFF2-40B4-BE49-F238E27FC236}">
                <a16:creationId xmlns:a16="http://schemas.microsoft.com/office/drawing/2014/main" id="{3C516D3E-E256-8B2C-4D21-6795A6FA8C1B}"/>
              </a:ext>
            </a:extLst>
          </p:cNvPr>
          <p:cNvSpPr>
            <a:spLocks noGrp="1"/>
          </p:cNvSpPr>
          <p:nvPr>
            <p:ph type="body" sz="quarter" idx="11"/>
          </p:nvPr>
        </p:nvSpPr>
        <p:spPr/>
        <p:txBody>
          <a:bodyPr/>
          <a:lstStyle/>
          <a:p>
            <a:r>
              <a:rPr lang="fr-FR" dirty="0"/>
              <a:t>Programme – Après-midi</a:t>
            </a:r>
          </a:p>
        </p:txBody>
      </p:sp>
    </p:spTree>
    <p:extLst>
      <p:ext uri="{BB962C8B-B14F-4D97-AF65-F5344CB8AC3E}">
        <p14:creationId xmlns:p14="http://schemas.microsoft.com/office/powerpoint/2010/main" val="9885908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608831" y="1189177"/>
            <a:ext cx="10974338" cy="2212351"/>
          </a:xfrm>
        </p:spPr>
        <p:txBody>
          <a:bodyPr/>
          <a:lstStyle/>
          <a:p>
            <a:pPr algn="ctr">
              <a:defRPr/>
            </a:pPr>
            <a:br>
              <a:rPr lang="fr-FR" sz="5400" dirty="0">
                <a:solidFill>
                  <a:schemeClr val="tx1"/>
                </a:solidFill>
              </a:rPr>
            </a:br>
            <a:r>
              <a:rPr lang="fr-FR" sz="4500" dirty="0"/>
              <a:t>Offre de service UL </a:t>
            </a:r>
            <a:br>
              <a:rPr lang="fr-FR" sz="4500" dirty="0"/>
            </a:br>
            <a:r>
              <a:rPr lang="fr-FR" sz="4500" dirty="0"/>
              <a:t>Sous-direction d'ingénierie de projet </a:t>
            </a:r>
            <a:br>
              <a:rPr lang="fr-FR" sz="4500" dirty="0"/>
            </a:br>
            <a:br>
              <a:rPr lang="fr-FR" sz="4500" dirty="0"/>
            </a:br>
            <a:r>
              <a:rPr lang="fr-FR" sz="4500" dirty="0"/>
              <a:t>Projets ANR</a:t>
            </a:r>
            <a:endParaRPr sz="4500" dirty="0"/>
          </a:p>
        </p:txBody>
      </p:sp>
      <p:sp>
        <p:nvSpPr>
          <p:cNvPr id="5" name="Espace réservé du texte 4"/>
          <p:cNvSpPr>
            <a:spLocks noGrp="1"/>
          </p:cNvSpPr>
          <p:nvPr>
            <p:ph type="body" sz="quarter" idx="13"/>
          </p:nvPr>
        </p:nvSpPr>
        <p:spPr/>
        <p:txBody>
          <a:bodyPr/>
          <a:lstStyle/>
          <a:p>
            <a:r>
              <a:rPr lang="en-GB" dirty="0"/>
              <a:t>3 </a:t>
            </a:r>
            <a:r>
              <a:rPr lang="en-GB" dirty="0" err="1"/>
              <a:t>avril</a:t>
            </a:r>
            <a:r>
              <a:rPr lang="en-GB" dirty="0"/>
              <a:t> 2025</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BC28545-2CBC-49F9-B8E9-2CF0D1498A8C}"/>
              </a:ext>
            </a:extLst>
          </p:cNvPr>
          <p:cNvSpPr>
            <a:spLocks noGrp="1"/>
          </p:cNvSpPr>
          <p:nvPr>
            <p:ph type="body" sz="quarter" idx="10"/>
          </p:nvPr>
        </p:nvSpPr>
        <p:spPr>
          <a:xfrm>
            <a:off x="1427238" y="2090171"/>
            <a:ext cx="9337521" cy="4021379"/>
          </a:xfrm>
        </p:spPr>
        <p:txBody>
          <a:bodyPr anchor="ctr" anchorCtr="0">
            <a:normAutofit/>
          </a:bodyPr>
          <a:lstStyle/>
          <a:p>
            <a:pPr>
              <a:lnSpc>
                <a:spcPct val="100000"/>
              </a:lnSpc>
              <a:buFont typeface="Wingdings" panose="05000000000000000000" pitchFamily="2" charset="2"/>
              <a:buChar char="§"/>
            </a:pPr>
            <a:endParaRPr lang="fr-FR" dirty="0"/>
          </a:p>
          <a:p>
            <a:pPr>
              <a:lnSpc>
                <a:spcPct val="100000"/>
              </a:lnSpc>
              <a:buFont typeface="Wingdings" panose="05000000000000000000" pitchFamily="2" charset="2"/>
              <a:buChar char="§"/>
            </a:pPr>
            <a:endParaRPr lang="fr-FR" dirty="0"/>
          </a:p>
          <a:p>
            <a:pPr marL="0" indent="0">
              <a:lnSpc>
                <a:spcPct val="100000"/>
              </a:lnSpc>
              <a:buNone/>
            </a:pPr>
            <a:r>
              <a:rPr lang="fr-FR" dirty="0"/>
              <a:t>Instruction budgétaire et administrative</a:t>
            </a:r>
          </a:p>
          <a:p>
            <a:pPr marL="0" indent="0">
              <a:lnSpc>
                <a:spcPct val="100000"/>
              </a:lnSpc>
              <a:buNone/>
            </a:pPr>
            <a:endParaRPr lang="fr-FR" dirty="0"/>
          </a:p>
          <a:p>
            <a:pPr marL="0" indent="0">
              <a:lnSpc>
                <a:spcPct val="100000"/>
              </a:lnSpc>
              <a:buNone/>
            </a:pPr>
            <a:r>
              <a:rPr lang="fr-FR" i="1" dirty="0"/>
              <a:t>Sur demande</a:t>
            </a:r>
          </a:p>
          <a:p>
            <a:pPr>
              <a:lnSpc>
                <a:spcPct val="100000"/>
              </a:lnSpc>
              <a:buFont typeface="Wingdings" panose="05000000000000000000" pitchFamily="2" charset="2"/>
              <a:buChar char="§"/>
            </a:pPr>
            <a:r>
              <a:rPr lang="fr-FR" dirty="0"/>
              <a:t>Aide au montage du budget</a:t>
            </a:r>
          </a:p>
          <a:p>
            <a:pPr>
              <a:lnSpc>
                <a:spcPct val="100000"/>
              </a:lnSpc>
              <a:buFont typeface="Wingdings" panose="05000000000000000000" pitchFamily="2" charset="2"/>
              <a:buChar char="§"/>
            </a:pPr>
            <a:r>
              <a:rPr lang="fr-FR" dirty="0"/>
              <a:t>Accompagnement plus spécifique : critères d’éligibilité du projet, structuration méthodologique des parties, conseils, …</a:t>
            </a:r>
          </a:p>
          <a:p>
            <a:pPr>
              <a:lnSpc>
                <a:spcPct val="100000"/>
              </a:lnSpc>
              <a:buFont typeface="Wingdings" panose="05000000000000000000" pitchFamily="2" charset="2"/>
              <a:buChar char="§"/>
            </a:pPr>
            <a:r>
              <a:rPr lang="fr-FR" dirty="0"/>
              <a:t>Relecture au cas par cas</a:t>
            </a:r>
          </a:p>
          <a:p>
            <a:pPr>
              <a:lnSpc>
                <a:spcPct val="100000"/>
              </a:lnSpc>
              <a:buFont typeface="Wingdings" panose="05000000000000000000" pitchFamily="2" charset="2"/>
              <a:buChar char="§"/>
            </a:pPr>
            <a:endParaRPr lang="fr-FR" dirty="0"/>
          </a:p>
          <a:p>
            <a:pPr>
              <a:lnSpc>
                <a:spcPct val="100000"/>
              </a:lnSpc>
              <a:buFont typeface="Wingdings" panose="05000000000000000000" pitchFamily="2" charset="2"/>
              <a:buChar char="§"/>
            </a:pPr>
            <a:endParaRPr lang="fr-FR" dirty="0">
              <a:highlight>
                <a:srgbClr val="FFFF00"/>
              </a:highlight>
            </a:endParaRPr>
          </a:p>
          <a:p>
            <a:pPr marL="0" indent="0">
              <a:lnSpc>
                <a:spcPct val="100000"/>
              </a:lnSpc>
              <a:buNone/>
            </a:pPr>
            <a:endParaRPr lang="fr-FR" dirty="0"/>
          </a:p>
          <a:p>
            <a:pPr>
              <a:lnSpc>
                <a:spcPct val="100000"/>
              </a:lnSpc>
              <a:buFont typeface="Wingdings" panose="05000000000000000000" pitchFamily="2" charset="2"/>
              <a:buChar char="§"/>
            </a:pPr>
            <a:endParaRPr lang="fr-FR" dirty="0">
              <a:highlight>
                <a:srgbClr val="FFFF00"/>
              </a:highlight>
            </a:endParaRPr>
          </a:p>
        </p:txBody>
      </p:sp>
      <p:sp>
        <p:nvSpPr>
          <p:cNvPr id="4" name="Espace réservé du texte 1">
            <a:extLst>
              <a:ext uri="{FF2B5EF4-FFF2-40B4-BE49-F238E27FC236}">
                <a16:creationId xmlns:a16="http://schemas.microsoft.com/office/drawing/2014/main" id="{D87EA405-D670-4B3F-934D-FB0009C0734A}"/>
              </a:ext>
            </a:extLst>
          </p:cNvPr>
          <p:cNvSpPr txBox="1">
            <a:spLocks/>
          </p:cNvSpPr>
          <p:nvPr/>
        </p:nvSpPr>
        <p:spPr>
          <a:xfrm>
            <a:off x="1650829" y="1169248"/>
            <a:ext cx="8890341" cy="817984"/>
          </a:xfrm>
          <a:prstGeom prst="rect">
            <a:avLst/>
          </a:prstGeom>
        </p:spPr>
        <p:txBody>
          <a:bodyPr/>
          <a:lstStyle>
            <a:lvl1pPr marL="228600" indent="-228600" algn="l" defTabSz="914400" rtl="0" eaLnBrk="1" latinLnBrk="0" hangingPunct="1">
              <a:lnSpc>
                <a:spcPct val="200000"/>
              </a:lnSpc>
              <a:spcBef>
                <a:spcPts val="0"/>
              </a:spcBef>
              <a:buFont typeface="Arial" panose="020B0604020202020204" pitchFamily="34" charset="0"/>
              <a:buChar char="•"/>
              <a:defRPr sz="2800" kern="1200" baseline="0">
                <a:solidFill>
                  <a:schemeClr val="tx1"/>
                </a:solidFill>
                <a:latin typeface="Fira Sans Book" panose="020B05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ira Sans Book" panose="020B05030500000200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Fira Sans Book" panose="020B05030500000200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Fira Sans Book" panose="020B05030500000200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fr-FR" sz="4000" b="1" dirty="0"/>
              <a:t>Accompagnement au dépôt</a:t>
            </a:r>
            <a:endParaRPr lang="fr-FR" b="1" dirty="0"/>
          </a:p>
        </p:txBody>
      </p:sp>
    </p:spTree>
    <p:extLst>
      <p:ext uri="{BB962C8B-B14F-4D97-AF65-F5344CB8AC3E}">
        <p14:creationId xmlns:p14="http://schemas.microsoft.com/office/powerpoint/2010/main" val="10173728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BC28545-2CBC-49F9-B8E9-2CF0D1498A8C}"/>
              </a:ext>
            </a:extLst>
          </p:cNvPr>
          <p:cNvSpPr>
            <a:spLocks noGrp="1"/>
          </p:cNvSpPr>
          <p:nvPr>
            <p:ph type="body" sz="quarter" idx="10"/>
          </p:nvPr>
        </p:nvSpPr>
        <p:spPr>
          <a:xfrm>
            <a:off x="1427238" y="2090171"/>
            <a:ext cx="9337521" cy="4021379"/>
          </a:xfrm>
        </p:spPr>
        <p:txBody>
          <a:bodyPr anchor="ctr" anchorCtr="0">
            <a:normAutofit/>
          </a:bodyPr>
          <a:lstStyle/>
          <a:p>
            <a:pPr>
              <a:lnSpc>
                <a:spcPct val="100000"/>
              </a:lnSpc>
              <a:buFont typeface="Wingdings" panose="05000000000000000000" pitchFamily="2" charset="2"/>
              <a:buChar char="§"/>
            </a:pPr>
            <a:r>
              <a:rPr lang="fr-FR" dirty="0"/>
              <a:t>En charge du conventionnement avec l’ANR</a:t>
            </a:r>
          </a:p>
          <a:p>
            <a:pPr>
              <a:lnSpc>
                <a:spcPct val="100000"/>
              </a:lnSpc>
              <a:buFont typeface="Wingdings" panose="05000000000000000000" pitchFamily="2" charset="2"/>
              <a:buChar char="§"/>
            </a:pPr>
            <a:r>
              <a:rPr lang="fr-FR" dirty="0"/>
              <a:t>Appui aux demandes de modifications</a:t>
            </a:r>
          </a:p>
          <a:p>
            <a:pPr>
              <a:lnSpc>
                <a:spcPct val="100000"/>
              </a:lnSpc>
              <a:buFont typeface="Wingdings" panose="05000000000000000000" pitchFamily="2" charset="2"/>
              <a:buChar char="§"/>
            </a:pPr>
            <a:r>
              <a:rPr lang="fr-FR" dirty="0"/>
              <a:t>Conseil tout au long du projet</a:t>
            </a:r>
          </a:p>
          <a:p>
            <a:pPr>
              <a:lnSpc>
                <a:spcPct val="100000"/>
              </a:lnSpc>
              <a:buFont typeface="Wingdings" panose="05000000000000000000" pitchFamily="2" charset="2"/>
              <a:buChar char="§"/>
            </a:pPr>
            <a:endParaRPr lang="fr-FR" dirty="0">
              <a:highlight>
                <a:srgbClr val="FFFF00"/>
              </a:highlight>
            </a:endParaRPr>
          </a:p>
          <a:p>
            <a:pPr marL="0" indent="0">
              <a:lnSpc>
                <a:spcPct val="100000"/>
              </a:lnSpc>
              <a:buNone/>
            </a:pPr>
            <a:endParaRPr lang="fr-FR" dirty="0"/>
          </a:p>
          <a:p>
            <a:pPr>
              <a:lnSpc>
                <a:spcPct val="100000"/>
              </a:lnSpc>
              <a:buFont typeface="Wingdings" panose="05000000000000000000" pitchFamily="2" charset="2"/>
              <a:buChar char="§"/>
            </a:pPr>
            <a:endParaRPr lang="fr-FR" dirty="0">
              <a:highlight>
                <a:srgbClr val="FFFF00"/>
              </a:highlight>
            </a:endParaRPr>
          </a:p>
        </p:txBody>
      </p:sp>
      <p:sp>
        <p:nvSpPr>
          <p:cNvPr id="4" name="Espace réservé du texte 1">
            <a:extLst>
              <a:ext uri="{FF2B5EF4-FFF2-40B4-BE49-F238E27FC236}">
                <a16:creationId xmlns:a16="http://schemas.microsoft.com/office/drawing/2014/main" id="{D87EA405-D670-4B3F-934D-FB0009C0734A}"/>
              </a:ext>
            </a:extLst>
          </p:cNvPr>
          <p:cNvSpPr txBox="1">
            <a:spLocks/>
          </p:cNvSpPr>
          <p:nvPr/>
        </p:nvSpPr>
        <p:spPr>
          <a:xfrm>
            <a:off x="1650829" y="1169248"/>
            <a:ext cx="8890341" cy="817984"/>
          </a:xfrm>
          <a:prstGeom prst="rect">
            <a:avLst/>
          </a:prstGeom>
        </p:spPr>
        <p:txBody>
          <a:bodyPr/>
          <a:lstStyle>
            <a:lvl1pPr marL="228600" indent="-228600" algn="l" defTabSz="914400" rtl="0" eaLnBrk="1" latinLnBrk="0" hangingPunct="1">
              <a:lnSpc>
                <a:spcPct val="200000"/>
              </a:lnSpc>
              <a:spcBef>
                <a:spcPts val="0"/>
              </a:spcBef>
              <a:buFont typeface="Arial" panose="020B0604020202020204" pitchFamily="34" charset="0"/>
              <a:buChar char="•"/>
              <a:defRPr sz="2800" kern="1200" baseline="0">
                <a:solidFill>
                  <a:schemeClr val="tx1"/>
                </a:solidFill>
                <a:latin typeface="Fira Sans Book" panose="020B05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ira Sans Book" panose="020B05030500000200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Fira Sans Book" panose="020B05030500000200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Fira Sans Book" panose="020B05030500000200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fr-FR" sz="4000" b="1" dirty="0"/>
              <a:t>Appui au suivi</a:t>
            </a:r>
            <a:endParaRPr lang="fr-FR" b="1" dirty="0"/>
          </a:p>
        </p:txBody>
      </p:sp>
    </p:spTree>
    <p:extLst>
      <p:ext uri="{BB962C8B-B14F-4D97-AF65-F5344CB8AC3E}">
        <p14:creationId xmlns:p14="http://schemas.microsoft.com/office/powerpoint/2010/main" val="8318362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BB032B7-FA90-4D74-A1A7-1EE9CD7C3E7B}"/>
              </a:ext>
            </a:extLst>
          </p:cNvPr>
          <p:cNvSpPr>
            <a:spLocks noGrp="1"/>
          </p:cNvSpPr>
          <p:nvPr>
            <p:ph type="body" sz="quarter" idx="16"/>
          </p:nvPr>
        </p:nvSpPr>
        <p:spPr>
          <a:xfrm>
            <a:off x="699810" y="1690113"/>
            <a:ext cx="10740822" cy="960723"/>
          </a:xfrm>
        </p:spPr>
        <p:txBody>
          <a:bodyPr/>
          <a:lstStyle/>
          <a:p>
            <a:r>
              <a:rPr lang="fr-FR" dirty="0"/>
              <a:t>A retenir</a:t>
            </a:r>
          </a:p>
        </p:txBody>
      </p:sp>
      <p:pic>
        <p:nvPicPr>
          <p:cNvPr id="7" name="Image 6">
            <a:extLst>
              <a:ext uri="{FF2B5EF4-FFF2-40B4-BE49-F238E27FC236}">
                <a16:creationId xmlns:a16="http://schemas.microsoft.com/office/drawing/2014/main" id="{A8031DAA-D42F-4201-A2ED-B8B6D9FE7991}"/>
              </a:ext>
            </a:extLst>
          </p:cNvPr>
          <p:cNvPicPr>
            <a:picLocks noChangeAspect="1"/>
          </p:cNvPicPr>
          <p:nvPr/>
        </p:nvPicPr>
        <p:blipFill>
          <a:blip r:embed="rId3"/>
          <a:stretch>
            <a:fillRect/>
          </a:stretch>
        </p:blipFill>
        <p:spPr>
          <a:xfrm>
            <a:off x="6908800" y="1116991"/>
            <a:ext cx="4801189" cy="4801189"/>
          </a:xfrm>
          <a:prstGeom prst="rect">
            <a:avLst/>
          </a:prstGeom>
        </p:spPr>
      </p:pic>
      <p:sp>
        <p:nvSpPr>
          <p:cNvPr id="9" name="Espace réservé du texte 1">
            <a:extLst>
              <a:ext uri="{FF2B5EF4-FFF2-40B4-BE49-F238E27FC236}">
                <a16:creationId xmlns:a16="http://schemas.microsoft.com/office/drawing/2014/main" id="{7BFA57F3-1748-4360-A2E5-AA992D16BB33}"/>
              </a:ext>
            </a:extLst>
          </p:cNvPr>
          <p:cNvSpPr txBox="1">
            <a:spLocks/>
          </p:cNvSpPr>
          <p:nvPr/>
        </p:nvSpPr>
        <p:spPr>
          <a:xfrm>
            <a:off x="614441" y="3094182"/>
            <a:ext cx="6294360" cy="282399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
            </a:pPr>
            <a:r>
              <a:rPr lang="fr-FR" dirty="0"/>
              <a:t>Rapprochez-vous de la direction de votre laboratoire</a:t>
            </a:r>
          </a:p>
          <a:p>
            <a:pPr>
              <a:lnSpc>
                <a:spcPct val="100000"/>
              </a:lnSpc>
              <a:buFont typeface="Wingdings" panose="05000000000000000000" pitchFamily="2" charset="2"/>
              <a:buChar char="§"/>
            </a:pPr>
            <a:r>
              <a:rPr lang="fr-FR" dirty="0"/>
              <a:t>Contactez au plus tôt votre service d’ingénierie de projet</a:t>
            </a:r>
          </a:p>
          <a:p>
            <a:pPr>
              <a:lnSpc>
                <a:spcPct val="100000"/>
              </a:lnSpc>
              <a:buFont typeface="Wingdings" panose="05000000000000000000" pitchFamily="2" charset="2"/>
              <a:buChar char="§"/>
            </a:pPr>
            <a:endParaRPr lang="fr-FR" dirty="0">
              <a:highlight>
                <a:srgbClr val="FFFF00"/>
              </a:highlight>
            </a:endParaRPr>
          </a:p>
        </p:txBody>
      </p:sp>
    </p:spTree>
    <p:extLst>
      <p:ext uri="{BB962C8B-B14F-4D97-AF65-F5344CB8AC3E}">
        <p14:creationId xmlns:p14="http://schemas.microsoft.com/office/powerpoint/2010/main" val="18915132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BC28545-2CBC-49F9-B8E9-2CF0D1498A8C}"/>
              </a:ext>
            </a:extLst>
          </p:cNvPr>
          <p:cNvSpPr>
            <a:spLocks noGrp="1"/>
          </p:cNvSpPr>
          <p:nvPr>
            <p:ph type="body" sz="quarter" idx="10"/>
          </p:nvPr>
        </p:nvSpPr>
        <p:spPr>
          <a:xfrm>
            <a:off x="1427238" y="1960488"/>
            <a:ext cx="9337521" cy="4021379"/>
          </a:xfrm>
        </p:spPr>
        <p:txBody>
          <a:bodyPr anchor="ctr" anchorCtr="0">
            <a:normAutofit/>
          </a:bodyPr>
          <a:lstStyle/>
          <a:p>
            <a:pPr marL="0" indent="0">
              <a:lnSpc>
                <a:spcPct val="100000"/>
              </a:lnSpc>
              <a:buNone/>
            </a:pPr>
            <a:endParaRPr lang="fr-FR" sz="3600" dirty="0"/>
          </a:p>
          <a:p>
            <a:pPr marL="0" indent="0" algn="ctr">
              <a:lnSpc>
                <a:spcPct val="100000"/>
              </a:lnSpc>
              <a:buNone/>
            </a:pPr>
            <a:r>
              <a:rPr lang="fr-FR" sz="3600" dirty="0"/>
              <a:t>Sous-direction d’ingénierie de </a:t>
            </a:r>
            <a:r>
              <a:rPr lang="fr-FR" sz="3600"/>
              <a:t>projet :</a:t>
            </a:r>
          </a:p>
          <a:p>
            <a:pPr marL="0" indent="0" algn="ctr">
              <a:lnSpc>
                <a:spcPct val="100000"/>
              </a:lnSpc>
              <a:buNone/>
            </a:pPr>
            <a:r>
              <a:rPr lang="fr-FR" sz="3600">
                <a:hlinkClick r:id="rId3"/>
              </a:rPr>
              <a:t>dipro-se-projets-anr</a:t>
            </a:r>
            <a:r>
              <a:rPr lang="fr-FR" sz="3600" dirty="0">
                <a:hlinkClick r:id="rId3"/>
              </a:rPr>
              <a:t>@univ-lorraine.fr</a:t>
            </a:r>
            <a:r>
              <a:rPr lang="fr-FR" sz="3600" dirty="0"/>
              <a:t> </a:t>
            </a:r>
          </a:p>
          <a:p>
            <a:pPr marL="0" indent="0">
              <a:lnSpc>
                <a:spcPct val="100000"/>
              </a:lnSpc>
              <a:buNone/>
            </a:pPr>
            <a:endParaRPr lang="fr-FR" dirty="0">
              <a:highlight>
                <a:srgbClr val="FFFF00"/>
              </a:highlight>
            </a:endParaRPr>
          </a:p>
          <a:p>
            <a:pPr>
              <a:lnSpc>
                <a:spcPct val="100000"/>
              </a:lnSpc>
              <a:buFont typeface="Wingdings" panose="05000000000000000000" pitchFamily="2" charset="2"/>
              <a:buChar char="§"/>
            </a:pPr>
            <a:endParaRPr lang="fr-FR" dirty="0">
              <a:highlight>
                <a:srgbClr val="FFFF00"/>
              </a:highlight>
            </a:endParaRPr>
          </a:p>
          <a:p>
            <a:pPr marL="0" indent="0">
              <a:lnSpc>
                <a:spcPct val="100000"/>
              </a:lnSpc>
              <a:buNone/>
            </a:pPr>
            <a:endParaRPr lang="fr-FR" dirty="0"/>
          </a:p>
          <a:p>
            <a:pPr>
              <a:lnSpc>
                <a:spcPct val="100000"/>
              </a:lnSpc>
              <a:buFont typeface="Wingdings" panose="05000000000000000000" pitchFamily="2" charset="2"/>
              <a:buChar char="§"/>
            </a:pPr>
            <a:endParaRPr lang="fr-FR" dirty="0">
              <a:highlight>
                <a:srgbClr val="FFFF00"/>
              </a:highlight>
            </a:endParaRPr>
          </a:p>
        </p:txBody>
      </p:sp>
      <p:sp>
        <p:nvSpPr>
          <p:cNvPr id="4" name="Espace réservé du texte 1">
            <a:extLst>
              <a:ext uri="{FF2B5EF4-FFF2-40B4-BE49-F238E27FC236}">
                <a16:creationId xmlns:a16="http://schemas.microsoft.com/office/drawing/2014/main" id="{D87EA405-D670-4B3F-934D-FB0009C0734A}"/>
              </a:ext>
            </a:extLst>
          </p:cNvPr>
          <p:cNvSpPr txBox="1">
            <a:spLocks/>
          </p:cNvSpPr>
          <p:nvPr/>
        </p:nvSpPr>
        <p:spPr>
          <a:xfrm>
            <a:off x="1650829" y="1169248"/>
            <a:ext cx="8890341" cy="817984"/>
          </a:xfrm>
          <a:prstGeom prst="rect">
            <a:avLst/>
          </a:prstGeom>
        </p:spPr>
        <p:txBody>
          <a:bodyPr/>
          <a:lstStyle>
            <a:lvl1pPr marL="228600" indent="-228600" algn="l" defTabSz="914400" rtl="0" eaLnBrk="1" latinLnBrk="0" hangingPunct="1">
              <a:lnSpc>
                <a:spcPct val="200000"/>
              </a:lnSpc>
              <a:spcBef>
                <a:spcPts val="0"/>
              </a:spcBef>
              <a:buFont typeface="Arial" panose="020B0604020202020204" pitchFamily="34" charset="0"/>
              <a:buChar char="•"/>
              <a:defRPr sz="2800" kern="1200" baseline="0">
                <a:solidFill>
                  <a:schemeClr val="tx1"/>
                </a:solidFill>
                <a:latin typeface="Fira Sans Book" panose="020B05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ira Sans Book" panose="020B05030500000200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Fira Sans Book" panose="020B05030500000200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Fira Sans Book" panose="020B05030500000200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fr-FR" sz="4000" b="1" dirty="0"/>
              <a:t>Contacts</a:t>
            </a:r>
            <a:endParaRPr lang="fr-FR" b="1" dirty="0"/>
          </a:p>
        </p:txBody>
      </p:sp>
    </p:spTree>
    <p:extLst>
      <p:ext uri="{BB962C8B-B14F-4D97-AF65-F5344CB8AC3E}">
        <p14:creationId xmlns:p14="http://schemas.microsoft.com/office/powerpoint/2010/main" val="1376544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E64538-79ED-4E81-989A-5126FC37E16F}"/>
              </a:ext>
            </a:extLst>
          </p:cNvPr>
          <p:cNvSpPr>
            <a:spLocks noGrp="1"/>
          </p:cNvSpPr>
          <p:nvPr>
            <p:ph type="title"/>
          </p:nvPr>
        </p:nvSpPr>
        <p:spPr/>
        <p:txBody>
          <a:bodyPr/>
          <a:lstStyle/>
          <a:p>
            <a:r>
              <a:rPr lang="fr-FR" dirty="0"/>
              <a:t>Introduction</a:t>
            </a:r>
            <a:br>
              <a:rPr lang="fr-FR" dirty="0"/>
            </a:br>
            <a:endParaRPr lang="en-US" dirty="0"/>
          </a:p>
        </p:txBody>
      </p:sp>
      <p:sp>
        <p:nvSpPr>
          <p:cNvPr id="3" name="Espace réservé du texte 2">
            <a:extLst>
              <a:ext uri="{FF2B5EF4-FFF2-40B4-BE49-F238E27FC236}">
                <a16:creationId xmlns:a16="http://schemas.microsoft.com/office/drawing/2014/main" id="{3B6567D0-7DA8-4B5A-934F-DC2F416EFEBB}"/>
              </a:ext>
            </a:extLst>
          </p:cNvPr>
          <p:cNvSpPr>
            <a:spLocks noGrp="1"/>
          </p:cNvSpPr>
          <p:nvPr>
            <p:ph type="body" sz="quarter" idx="15"/>
          </p:nvPr>
        </p:nvSpPr>
        <p:spPr/>
        <p:txBody>
          <a:bodyPr/>
          <a:lstStyle/>
          <a:p>
            <a:endParaRPr lang="en-US"/>
          </a:p>
        </p:txBody>
      </p:sp>
      <p:sp>
        <p:nvSpPr>
          <p:cNvPr id="4" name="Espace réservé du texte 3">
            <a:extLst>
              <a:ext uri="{FF2B5EF4-FFF2-40B4-BE49-F238E27FC236}">
                <a16:creationId xmlns:a16="http://schemas.microsoft.com/office/drawing/2014/main" id="{40B931B9-D473-41E1-8702-A88B8D3F13DC}"/>
              </a:ext>
            </a:extLst>
          </p:cNvPr>
          <p:cNvSpPr>
            <a:spLocks noGrp="1"/>
          </p:cNvSpPr>
          <p:nvPr>
            <p:ph type="body" sz="quarter" idx="13"/>
          </p:nvPr>
        </p:nvSpPr>
        <p:spPr/>
        <p:txBody>
          <a:bodyPr/>
          <a:lstStyle/>
          <a:p>
            <a:endParaRPr lang="en-US"/>
          </a:p>
        </p:txBody>
      </p:sp>
      <p:sp>
        <p:nvSpPr>
          <p:cNvPr id="5" name="Espace réservé du texte 4">
            <a:extLst>
              <a:ext uri="{FF2B5EF4-FFF2-40B4-BE49-F238E27FC236}">
                <a16:creationId xmlns:a16="http://schemas.microsoft.com/office/drawing/2014/main" id="{B3DA6954-B7CD-4BBE-A432-C134D4091A2B}"/>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650626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816F509-71E6-408A-8602-9E5B27391161}"/>
              </a:ext>
            </a:extLst>
          </p:cNvPr>
          <p:cNvSpPr>
            <a:spLocks noGrp="1"/>
          </p:cNvSpPr>
          <p:nvPr>
            <p:ph type="body" sz="quarter" idx="10"/>
          </p:nvPr>
        </p:nvSpPr>
        <p:spPr/>
        <p:txBody>
          <a:bodyPr/>
          <a:lstStyle/>
          <a:p>
            <a:pPr marL="550350" indent="-514350">
              <a:buFont typeface="+mj-lt"/>
              <a:buAutoNum type="arabicPeriod"/>
            </a:pPr>
            <a:r>
              <a:rPr lang="fr-FR" dirty="0"/>
              <a:t>Être maître de ses recherches en s’assurant un financement </a:t>
            </a:r>
            <a:r>
              <a:rPr lang="fr-FR" dirty="0">
                <a:sym typeface="Wingdings" panose="05000000000000000000" pitchFamily="2" charset="2"/>
              </a:rPr>
              <a:t> indépendance</a:t>
            </a:r>
            <a:endParaRPr lang="fr-FR" dirty="0"/>
          </a:p>
          <a:p>
            <a:pPr marL="550350" indent="-514350">
              <a:buFont typeface="+mj-lt"/>
              <a:buAutoNum type="arabicPeriod"/>
            </a:pPr>
            <a:r>
              <a:rPr lang="fr-FR" dirty="0"/>
              <a:t>Faire émerger ou renforcer une thématique aux niveaux local, national et international </a:t>
            </a:r>
            <a:r>
              <a:rPr lang="fr-FR" dirty="0">
                <a:sym typeface="Wingdings" panose="05000000000000000000" pitchFamily="2" charset="2"/>
              </a:rPr>
              <a:t> reconnaissance et rayonnement</a:t>
            </a:r>
            <a:endParaRPr lang="fr-FR" dirty="0"/>
          </a:p>
          <a:p>
            <a:pPr marL="550350" indent="-514350">
              <a:buFont typeface="+mj-lt"/>
              <a:buAutoNum type="arabicPeriod"/>
            </a:pPr>
            <a:r>
              <a:rPr lang="fr-FR" dirty="0"/>
              <a:t>Renforcer le financement de votre établissement à travers le « </a:t>
            </a:r>
            <a:r>
              <a:rPr lang="fr-FR" dirty="0">
                <a:solidFill>
                  <a:schemeClr val="accent2">
                    <a:lumMod val="50000"/>
                  </a:schemeClr>
                </a:solidFill>
                <a:hlinkClick r:id="rId2">
                  <a:extLst>
                    <a:ext uri="{A12FA001-AC4F-418D-AE19-62706E023703}">
                      <ahyp:hlinkClr xmlns:ahyp="http://schemas.microsoft.com/office/drawing/2018/hyperlinkcolor" val="tx"/>
                    </a:ext>
                  </a:extLst>
                </a:hlinkClick>
              </a:rPr>
              <a:t>préciput</a:t>
            </a:r>
            <a:r>
              <a:rPr lang="fr-FR" dirty="0"/>
              <a:t> » </a:t>
            </a:r>
            <a:r>
              <a:rPr lang="fr-FR" dirty="0">
                <a:sym typeface="Wingdings" panose="05000000000000000000" pitchFamily="2" charset="2"/>
              </a:rPr>
              <a:t> contribution au développement du site</a:t>
            </a:r>
          </a:p>
          <a:p>
            <a:pPr marL="550350" indent="-514350">
              <a:buFont typeface="+mj-lt"/>
              <a:buAutoNum type="arabicPeriod"/>
            </a:pPr>
            <a:endParaRPr lang="fr-FR" dirty="0">
              <a:sym typeface="Wingdings" panose="05000000000000000000" pitchFamily="2" charset="2"/>
            </a:endParaRPr>
          </a:p>
          <a:p>
            <a:pPr indent="0">
              <a:buNone/>
            </a:pPr>
            <a:endParaRPr lang="en-US" dirty="0"/>
          </a:p>
        </p:txBody>
      </p:sp>
      <p:sp>
        <p:nvSpPr>
          <p:cNvPr id="3" name="Espace réservé du texte 2">
            <a:extLst>
              <a:ext uri="{FF2B5EF4-FFF2-40B4-BE49-F238E27FC236}">
                <a16:creationId xmlns:a16="http://schemas.microsoft.com/office/drawing/2014/main" id="{F7B20841-DCC5-49B6-B0C6-82CD48038FFC}"/>
              </a:ext>
            </a:extLst>
          </p:cNvPr>
          <p:cNvSpPr>
            <a:spLocks noGrp="1"/>
          </p:cNvSpPr>
          <p:nvPr>
            <p:ph type="body" sz="quarter" idx="11"/>
          </p:nvPr>
        </p:nvSpPr>
        <p:spPr/>
        <p:txBody>
          <a:bodyPr/>
          <a:lstStyle/>
          <a:p>
            <a:r>
              <a:rPr lang="fr-FR" dirty="0"/>
              <a:t>Pourquoi déposer un projet ANR?</a:t>
            </a:r>
            <a:endParaRPr lang="en-US" dirty="0"/>
          </a:p>
        </p:txBody>
      </p:sp>
    </p:spTree>
    <p:extLst>
      <p:ext uri="{BB962C8B-B14F-4D97-AF65-F5344CB8AC3E}">
        <p14:creationId xmlns:p14="http://schemas.microsoft.com/office/powerpoint/2010/main" val="2333475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1D301D4-BC43-4114-83F0-EF79D45977B2}"/>
              </a:ext>
            </a:extLst>
          </p:cNvPr>
          <p:cNvSpPr>
            <a:spLocks noGrp="1"/>
          </p:cNvSpPr>
          <p:nvPr>
            <p:ph type="body" sz="quarter" idx="10"/>
          </p:nvPr>
        </p:nvSpPr>
        <p:spPr/>
        <p:txBody>
          <a:bodyPr/>
          <a:lstStyle/>
          <a:p>
            <a:r>
              <a:rPr lang="fr-FR" dirty="0"/>
              <a:t>PRC : projets de recherche collaborative</a:t>
            </a:r>
          </a:p>
          <a:p>
            <a:r>
              <a:rPr lang="fr-FR" dirty="0"/>
              <a:t>PRCE : projets de recherche collaborative-entreprise</a:t>
            </a:r>
          </a:p>
          <a:p>
            <a:r>
              <a:rPr lang="fr-FR" dirty="0"/>
              <a:t>PRME : projets de recherche mono-équipe</a:t>
            </a:r>
          </a:p>
          <a:p>
            <a:r>
              <a:rPr lang="fr-FR" dirty="0"/>
              <a:t>JCJC : jeunes chercheurs ou jeunes chercheuses</a:t>
            </a:r>
          </a:p>
          <a:p>
            <a:pPr indent="0">
              <a:buNone/>
            </a:pPr>
            <a:endParaRPr lang="fr-FR" dirty="0"/>
          </a:p>
          <a:p>
            <a:r>
              <a:rPr lang="fr-FR" dirty="0"/>
              <a:t>PRCI : projets de recherche collaborative internationale</a:t>
            </a:r>
          </a:p>
          <a:p>
            <a:endParaRPr lang="fr-FR" dirty="0"/>
          </a:p>
          <a:p>
            <a:endParaRPr lang="fr-FR" dirty="0"/>
          </a:p>
        </p:txBody>
      </p:sp>
      <p:sp>
        <p:nvSpPr>
          <p:cNvPr id="3" name="Espace réservé du texte 2">
            <a:extLst>
              <a:ext uri="{FF2B5EF4-FFF2-40B4-BE49-F238E27FC236}">
                <a16:creationId xmlns:a16="http://schemas.microsoft.com/office/drawing/2014/main" id="{B83CC3A2-A43C-4391-88B6-43EE5E942B19}"/>
              </a:ext>
            </a:extLst>
          </p:cNvPr>
          <p:cNvSpPr>
            <a:spLocks noGrp="1"/>
          </p:cNvSpPr>
          <p:nvPr>
            <p:ph type="body" sz="quarter" idx="11"/>
          </p:nvPr>
        </p:nvSpPr>
        <p:spPr/>
        <p:txBody>
          <a:bodyPr/>
          <a:lstStyle/>
          <a:p>
            <a:r>
              <a:rPr lang="fr-FR" dirty="0"/>
              <a:t>Quatre + un types de projets </a:t>
            </a:r>
          </a:p>
        </p:txBody>
      </p:sp>
    </p:spTree>
    <p:extLst>
      <p:ext uri="{BB962C8B-B14F-4D97-AF65-F5344CB8AC3E}">
        <p14:creationId xmlns:p14="http://schemas.microsoft.com/office/powerpoint/2010/main" val="1849054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3B05EC2-70D4-4086-895A-AE1797310FF7}"/>
              </a:ext>
            </a:extLst>
          </p:cNvPr>
          <p:cNvSpPr>
            <a:spLocks noGrp="1"/>
          </p:cNvSpPr>
          <p:nvPr>
            <p:ph type="body" sz="quarter" idx="10"/>
          </p:nvPr>
        </p:nvSpPr>
        <p:spPr>
          <a:xfrm>
            <a:off x="1116280" y="1034041"/>
            <a:ext cx="9840043" cy="4980811"/>
          </a:xfrm>
        </p:spPr>
        <p:txBody>
          <a:bodyPr/>
          <a:lstStyle/>
          <a:p>
            <a:r>
              <a:rPr lang="fr-FR" sz="2400" dirty="0"/>
              <a:t>En 2025 : taux de succès de 22,7% </a:t>
            </a:r>
          </a:p>
          <a:p>
            <a:r>
              <a:rPr lang="fr-FR" sz="2400" dirty="0"/>
              <a:t>Avec un objectif de 30% ciblé par la Loi de Programmation de la Recherche (LPR).</a:t>
            </a:r>
          </a:p>
          <a:p>
            <a:r>
              <a:rPr lang="fr-FR" sz="2400" dirty="0"/>
              <a:t>Appel à projets générique 2026:</a:t>
            </a:r>
          </a:p>
          <a:p>
            <a:pPr lvl="1"/>
            <a:r>
              <a:rPr lang="fr-FR" sz="2000" b="1" dirty="0"/>
              <a:t>2 986 </a:t>
            </a:r>
            <a:r>
              <a:rPr lang="fr-FR" sz="2000" dirty="0"/>
              <a:t>(3162 en 2025) pré-propositions en phase 2 (JCJC, PRC, PRCE et PRME, incluant les projets sélectionnés au titre des priorités et des plans nationaux, sélectionnés) soit 40,9%</a:t>
            </a:r>
          </a:p>
          <a:p>
            <a:pPr lvl="1"/>
            <a:r>
              <a:rPr lang="fr-FR" sz="2000" dirty="0"/>
              <a:t>7 290 propositions éligibles déposées (6784 en 2024, 6 105 en 2023). </a:t>
            </a:r>
          </a:p>
          <a:p>
            <a:pPr lvl="1"/>
            <a:endParaRPr lang="fr-FR" sz="2000" dirty="0"/>
          </a:p>
          <a:p>
            <a:r>
              <a:rPr lang="fr-FR" sz="2400" dirty="0"/>
              <a:t>Le taux de succès est passé d’environ 10% il y a quelques années à 23 %.</a:t>
            </a:r>
          </a:p>
          <a:p>
            <a:r>
              <a:rPr lang="fr-FR" sz="2400" dirty="0"/>
              <a:t>Taux de sélection des pré-propositions en 2026 (phase 1) : entre 39,5 (JCJC) et 42% (PRC).</a:t>
            </a:r>
            <a:endParaRPr lang="en-US" sz="2400" dirty="0"/>
          </a:p>
        </p:txBody>
      </p:sp>
      <p:sp>
        <p:nvSpPr>
          <p:cNvPr id="3" name="Espace réservé du texte 2">
            <a:extLst>
              <a:ext uri="{FF2B5EF4-FFF2-40B4-BE49-F238E27FC236}">
                <a16:creationId xmlns:a16="http://schemas.microsoft.com/office/drawing/2014/main" id="{54D1518C-829D-4513-8183-BEB6F02CC060}"/>
              </a:ext>
            </a:extLst>
          </p:cNvPr>
          <p:cNvSpPr>
            <a:spLocks noGrp="1"/>
          </p:cNvSpPr>
          <p:nvPr>
            <p:ph type="body" sz="quarter" idx="11"/>
          </p:nvPr>
        </p:nvSpPr>
        <p:spPr/>
        <p:txBody>
          <a:bodyPr/>
          <a:lstStyle/>
          <a:p>
            <a:r>
              <a:rPr lang="fr-FR" dirty="0"/>
              <a:t>Taux de succès (Est-ce difficile?)</a:t>
            </a:r>
            <a:endParaRPr lang="en-US" dirty="0"/>
          </a:p>
        </p:txBody>
      </p:sp>
    </p:spTree>
    <p:extLst>
      <p:ext uri="{BB962C8B-B14F-4D97-AF65-F5344CB8AC3E}">
        <p14:creationId xmlns:p14="http://schemas.microsoft.com/office/powerpoint/2010/main" val="2457617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3B05EC2-70D4-4086-895A-AE1797310FF7}"/>
              </a:ext>
            </a:extLst>
          </p:cNvPr>
          <p:cNvSpPr>
            <a:spLocks noGrp="1"/>
          </p:cNvSpPr>
          <p:nvPr>
            <p:ph type="body" sz="quarter" idx="10"/>
          </p:nvPr>
        </p:nvSpPr>
        <p:spPr>
          <a:xfrm>
            <a:off x="1116280" y="1034041"/>
            <a:ext cx="9840043" cy="4980811"/>
          </a:xfrm>
        </p:spPr>
        <p:txBody>
          <a:bodyPr/>
          <a:lstStyle/>
          <a:p>
            <a:r>
              <a:rPr lang="fr-FR" sz="2400" dirty="0"/>
              <a:t>Appel à projets générique 2026:</a:t>
            </a:r>
          </a:p>
          <a:p>
            <a:pPr lvl="1"/>
            <a:r>
              <a:rPr lang="fr-FR" sz="2000" dirty="0"/>
              <a:t>2 986 pré-propositions en phase 2 (PRC, PRME et JCJC) soit 40,9% des 7 290 pré-prépositions déposées éligibles</a:t>
            </a:r>
          </a:p>
          <a:p>
            <a:pPr lvl="1"/>
            <a:r>
              <a:rPr lang="fr-FR" sz="2000" dirty="0"/>
              <a:t>dont 119 projets classés en liste complémentaire en 2025 mais non sélectionnés pour financement invités automatiquement en phase 2.</a:t>
            </a:r>
          </a:p>
          <a:p>
            <a:r>
              <a:rPr lang="fr-FR" sz="2400" dirty="0"/>
              <a:t>Appel à projets générique 2025:</a:t>
            </a:r>
          </a:p>
          <a:p>
            <a:pPr lvl="1"/>
            <a:r>
              <a:rPr lang="fr-FR" sz="2000" dirty="0"/>
              <a:t>2936 pré-propositions en phase 2 (PRC, PRME et JCJC) soit 46,6% des 6288 pré-propositions déposées éligibles</a:t>
            </a:r>
          </a:p>
          <a:p>
            <a:pPr lvl="1"/>
            <a:r>
              <a:rPr lang="fr-FR" sz="2000" dirty="0"/>
              <a:t>+ 1153 projets PRCI</a:t>
            </a:r>
          </a:p>
          <a:p>
            <a:pPr lvl="1"/>
            <a:r>
              <a:rPr lang="fr-FR" sz="2000" dirty="0"/>
              <a:t>Dont 100  projets classés en liste complémentaire en 2024 mais non sélectionnés pour financement invités automatiquement en phase 2.</a:t>
            </a:r>
          </a:p>
          <a:p>
            <a:pPr marL="457200" lvl="1" indent="0">
              <a:buNone/>
            </a:pPr>
            <a:endParaRPr lang="fr-FR" sz="2000" dirty="0"/>
          </a:p>
        </p:txBody>
      </p:sp>
      <p:sp>
        <p:nvSpPr>
          <p:cNvPr id="3" name="Espace réservé du texte 2">
            <a:extLst>
              <a:ext uri="{FF2B5EF4-FFF2-40B4-BE49-F238E27FC236}">
                <a16:creationId xmlns:a16="http://schemas.microsoft.com/office/drawing/2014/main" id="{54D1518C-829D-4513-8183-BEB6F02CC060}"/>
              </a:ext>
            </a:extLst>
          </p:cNvPr>
          <p:cNvSpPr>
            <a:spLocks noGrp="1"/>
          </p:cNvSpPr>
          <p:nvPr>
            <p:ph type="body" sz="quarter" idx="11"/>
          </p:nvPr>
        </p:nvSpPr>
        <p:spPr/>
        <p:txBody>
          <a:bodyPr/>
          <a:lstStyle/>
          <a:p>
            <a:r>
              <a:rPr lang="fr-FR" dirty="0"/>
              <a:t>Taux de succès (Est-ce difficile?)</a:t>
            </a:r>
            <a:endParaRPr lang="en-US" dirty="0"/>
          </a:p>
        </p:txBody>
      </p:sp>
    </p:spTree>
    <p:extLst>
      <p:ext uri="{BB962C8B-B14F-4D97-AF65-F5344CB8AC3E}">
        <p14:creationId xmlns:p14="http://schemas.microsoft.com/office/powerpoint/2010/main" val="1442632153"/>
      </p:ext>
    </p:extLst>
  </p:cSld>
  <p:clrMapOvr>
    <a:masterClrMapping/>
  </p:clrMapOvr>
</p:sld>
</file>

<file path=ppt/theme/theme1.xml><?xml version="1.0" encoding="utf-8"?>
<a:theme xmlns:a="http://schemas.openxmlformats.org/drawingml/2006/main" name="Modèle UL - Bleu">
  <a:themeElements>
    <a:clrScheme name="univ-lorraine - bleu">
      <a:dk1>
        <a:sysClr val="windowText" lastClr="000000"/>
      </a:dk1>
      <a:lt1>
        <a:srgbClr val="FFFFFF"/>
      </a:lt1>
      <a:dk2>
        <a:srgbClr val="44546A"/>
      </a:dk2>
      <a:lt2>
        <a:srgbClr val="E7E6E6"/>
      </a:lt2>
      <a:accent1>
        <a:srgbClr val="3D80E3"/>
      </a:accent1>
      <a:accent2>
        <a:srgbClr val="3ED4FC"/>
      </a:accent2>
      <a:accent3>
        <a:srgbClr val="FF6485"/>
      </a:accent3>
      <a:accent4>
        <a:srgbClr val="FF9831"/>
      </a:accent4>
      <a:accent5>
        <a:srgbClr val="8E44AD"/>
      </a:accent5>
      <a:accent6>
        <a:srgbClr val="87ACC9"/>
      </a:accent6>
      <a:hlink>
        <a:srgbClr val="3E669B"/>
      </a:hlink>
      <a:folHlink>
        <a:srgbClr val="9AB4D6"/>
      </a:folHlink>
    </a:clrScheme>
    <a:fontScheme name="Université de Lorraine">
      <a:majorFont>
        <a:latin typeface="Fira Sans SemiBold"/>
        <a:ea typeface="Arial"/>
        <a:cs typeface="Arial"/>
      </a:majorFont>
      <a:minorFont>
        <a:latin typeface="Fira Sans"/>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Modèle UL - Transparent">
  <a:themeElements>
    <a:clrScheme name="univ-lorraine - transparent">
      <a:dk1>
        <a:sysClr val="windowText" lastClr="000000"/>
      </a:dk1>
      <a:lt1>
        <a:srgbClr val="FFFFFF"/>
      </a:lt1>
      <a:dk2>
        <a:srgbClr val="3D80E3"/>
      </a:dk2>
      <a:lt2>
        <a:srgbClr val="87ACC9"/>
      </a:lt2>
      <a:accent1>
        <a:srgbClr val="3D80E3"/>
      </a:accent1>
      <a:accent2>
        <a:srgbClr val="87ACC9"/>
      </a:accent2>
      <a:accent3>
        <a:srgbClr val="3ED4FC"/>
      </a:accent3>
      <a:accent4>
        <a:srgbClr val="10B6E2"/>
      </a:accent4>
      <a:accent5>
        <a:srgbClr val="D1E0ED"/>
      </a:accent5>
      <a:accent6>
        <a:srgbClr val="3E669B"/>
      </a:accent6>
      <a:hlink>
        <a:srgbClr val="DEE7F2"/>
      </a:hlink>
      <a:folHlink>
        <a:srgbClr val="D1E0ED"/>
      </a:folHlink>
    </a:clrScheme>
    <a:fontScheme name="Université de Lorraine">
      <a:majorFont>
        <a:latin typeface="Fira Sans SemiBold"/>
        <a:ea typeface="Arial"/>
        <a:cs typeface="Arial"/>
      </a:majorFont>
      <a:minorFont>
        <a:latin typeface="Fira Sans"/>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2520</TotalTime>
  <Words>3130</Words>
  <Application>Microsoft Office PowerPoint</Application>
  <DocSecurity>0</DocSecurity>
  <PresentationFormat>Grand écran</PresentationFormat>
  <Paragraphs>301</Paragraphs>
  <Slides>44</Slides>
  <Notes>7</Notes>
  <HiddenSlides>0</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44</vt:i4>
      </vt:variant>
    </vt:vector>
  </HeadingPairs>
  <TitlesOfParts>
    <vt:vector size="57" baseType="lpstr">
      <vt:lpstr>Arial</vt:lpstr>
      <vt:lpstr>Arial</vt:lpstr>
      <vt:lpstr>Calibri</vt:lpstr>
      <vt:lpstr>Fira Sans</vt:lpstr>
      <vt:lpstr>Fira Sans Book</vt:lpstr>
      <vt:lpstr>Fira Sans Medium</vt:lpstr>
      <vt:lpstr>Fira Sans SemiBold</vt:lpstr>
      <vt:lpstr>helvetica</vt:lpstr>
      <vt:lpstr>Liberation Serif</vt:lpstr>
      <vt:lpstr>Wingdings</vt:lpstr>
      <vt:lpstr>WordVisiCarriageReturn_MSFontService</vt:lpstr>
      <vt:lpstr>Modèle UL - Bleu</vt:lpstr>
      <vt:lpstr>Modèle UL - Transparent</vt:lpstr>
      <vt:lpstr> Répondre à l’appel générique de l’ANR</vt:lpstr>
      <vt:lpstr>Présentation PowerPoint</vt:lpstr>
      <vt:lpstr>Présentation PowerPoint</vt:lpstr>
      <vt:lpstr>Présentation PowerPoint</vt:lpstr>
      <vt:lpstr>Introduction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Témoignages de lauréats </vt:lpstr>
      <vt:lpstr>Présentation PowerPoint</vt:lpstr>
      <vt:lpstr>Présentation PowerPoint</vt:lpstr>
      <vt:lpstr>Présentation PowerPoint</vt:lpstr>
      <vt:lpstr>Présentation PowerPoint</vt:lpstr>
      <vt:lpstr>Evaluation </vt:lpstr>
      <vt:lpstr>Présentation PowerPoint</vt:lpstr>
      <vt:lpstr>Présentation PowerPoint</vt:lpstr>
      <vt:lpstr>Présentation PowerPoint</vt:lpstr>
      <vt:lpstr>Présentation PowerPoint</vt:lpstr>
      <vt:lpstr>Présentation PowerPoint</vt:lpstr>
      <vt:lpstr>Préparation du budget</vt:lpstr>
      <vt:lpstr>Présentation PowerPoint</vt:lpstr>
      <vt:lpstr>Présentation PowerPoint</vt:lpstr>
      <vt:lpstr>Présentation PowerPoint</vt:lpstr>
      <vt:lpstr> Offre de service UL  Sous-direction d'ingénierie de projet   Projets ANR</vt:lpstr>
      <vt:lpstr>Présentation PowerPoint</vt:lpstr>
      <vt:lpstr>Présentation PowerPoint</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Utilisateur de Microsoft Office</dc:creator>
  <cp:keywords/>
  <dc:description/>
  <cp:lastModifiedBy>Beatrice Collado</cp:lastModifiedBy>
  <cp:revision>335</cp:revision>
  <dcterms:created xsi:type="dcterms:W3CDTF">2019-11-19T13:58:15Z</dcterms:created>
  <dcterms:modified xsi:type="dcterms:W3CDTF">2026-04-01T15:04:42Z</dcterms:modified>
  <cp:category/>
  <dc:identifier/>
  <cp:contentStatus/>
  <dc:language/>
  <cp:version/>
</cp:coreProperties>
</file>